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4"/>
  </p:notesMasterIdLst>
  <p:sldIdLst>
    <p:sldId id="256" r:id="rId2"/>
    <p:sldId id="257" r:id="rId3"/>
    <p:sldId id="275" r:id="rId4"/>
    <p:sldId id="274" r:id="rId5"/>
    <p:sldId id="276" r:id="rId6"/>
    <p:sldId id="277" r:id="rId7"/>
    <p:sldId id="278" r:id="rId8"/>
    <p:sldId id="279" r:id="rId9"/>
    <p:sldId id="273"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313"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4" r:id="rId43"/>
    <p:sldId id="311" r:id="rId44"/>
    <p:sldId id="312" r:id="rId45"/>
    <p:sldId id="315" r:id="rId46"/>
    <p:sldId id="316" r:id="rId47"/>
    <p:sldId id="317" r:id="rId48"/>
    <p:sldId id="318" r:id="rId49"/>
    <p:sldId id="319" r:id="rId50"/>
    <p:sldId id="327" r:id="rId51"/>
    <p:sldId id="320" r:id="rId52"/>
    <p:sldId id="321" r:id="rId53"/>
    <p:sldId id="322" r:id="rId54"/>
    <p:sldId id="323" r:id="rId55"/>
    <p:sldId id="324" r:id="rId56"/>
    <p:sldId id="325" r:id="rId57"/>
    <p:sldId id="326"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2" autoAdjust="0"/>
    <p:restoredTop sz="94660"/>
  </p:normalViewPr>
  <p:slideViewPr>
    <p:cSldViewPr snapToGrid="0">
      <p:cViewPr varScale="1">
        <p:scale>
          <a:sx n="69" d="100"/>
          <a:sy n="69" d="100"/>
        </p:scale>
        <p:origin x="46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E9C7-8BC7-4301-A3BF-D9E540963538}" type="datetimeFigureOut">
              <a:rPr lang="es-ES" smtClean="0"/>
              <a:t>02/08/2018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22078-4727-471E-BDA2-B9FB76D2D85B}" type="slidenum">
              <a:rPr lang="es-ES" smtClean="0"/>
              <a:t>‹Nº›</a:t>
            </a:fld>
            <a:endParaRPr lang="es-ES"/>
          </a:p>
        </p:txBody>
      </p:sp>
    </p:spTree>
    <p:extLst>
      <p:ext uri="{BB962C8B-B14F-4D97-AF65-F5344CB8AC3E}">
        <p14:creationId xmlns:p14="http://schemas.microsoft.com/office/powerpoint/2010/main" val="315636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8/2/2018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8/2/2018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8/2/2018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8/2/2018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tx1"/>
          </a:fgClr>
          <a:bgClr>
            <a:schemeClr val="tx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2696B-9D3D-491F-BA50-57C6483B658C}"/>
              </a:ext>
            </a:extLst>
          </p:cNvPr>
          <p:cNvSpPr>
            <a:spLocks noGrp="1"/>
          </p:cNvSpPr>
          <p:nvPr>
            <p:ph type="ctrTitle"/>
          </p:nvPr>
        </p:nvSpPr>
        <p:spPr>
          <a:xfrm>
            <a:off x="1877348" y="1554552"/>
            <a:ext cx="9959052" cy="3748895"/>
          </a:xfrm>
          <a:noFill/>
        </p:spPr>
        <p:txBody>
          <a:bodyPr>
            <a:normAutofit/>
          </a:bodyPr>
          <a:lstStyle/>
          <a:p>
            <a:pPr algn="ctr"/>
            <a:r>
              <a:rPr lang="es-ES" sz="6000" b="1" dirty="0">
                <a:solidFill>
                  <a:schemeClr val="bg2">
                    <a:lumMod val="20000"/>
                    <a:lumOff val="80000"/>
                  </a:schemeClr>
                </a:solidFill>
                <a:latin typeface="AR DESTINE" panose="02000000000000000000" pitchFamily="2" charset="0"/>
              </a:rPr>
              <a:t>Entiende tu análisis.</a:t>
            </a:r>
            <a:br>
              <a:rPr lang="es-ES" dirty="0">
                <a:solidFill>
                  <a:schemeClr val="bg2">
                    <a:lumMod val="20000"/>
                    <a:lumOff val="80000"/>
                  </a:schemeClr>
                </a:solidFill>
              </a:rPr>
            </a:br>
            <a:br>
              <a:rPr lang="es-ES" dirty="0">
                <a:solidFill>
                  <a:schemeClr val="bg2">
                    <a:lumMod val="20000"/>
                    <a:lumOff val="80000"/>
                  </a:schemeClr>
                </a:solidFill>
              </a:rPr>
            </a:br>
            <a:r>
              <a:rPr lang="es-ES" sz="3600" dirty="0" err="1">
                <a:solidFill>
                  <a:schemeClr val="bg2">
                    <a:lumMod val="20000"/>
                    <a:lumOff val="80000"/>
                  </a:schemeClr>
                </a:solidFill>
              </a:rPr>
              <a:t>Pet</a:t>
            </a:r>
            <a:r>
              <a:rPr lang="es-ES" sz="3600" dirty="0">
                <a:solidFill>
                  <a:schemeClr val="bg2">
                    <a:lumMod val="20000"/>
                    <a:lumOff val="80000"/>
                  </a:schemeClr>
                </a:solidFill>
              </a:rPr>
              <a:t> Project verano 2018</a:t>
            </a:r>
          </a:p>
        </p:txBody>
      </p:sp>
    </p:spTree>
    <p:extLst>
      <p:ext uri="{BB962C8B-B14F-4D97-AF65-F5344CB8AC3E}">
        <p14:creationId xmlns:p14="http://schemas.microsoft.com/office/powerpoint/2010/main" val="40308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97E7BF6-4BCE-4E74-98C3-65F390AF27A8}"/>
              </a:ext>
            </a:extLst>
          </p:cNvPr>
          <p:cNvPicPr>
            <a:picLocks noChangeAspect="1"/>
          </p:cNvPicPr>
          <p:nvPr/>
        </p:nvPicPr>
        <p:blipFill rotWithShape="1">
          <a:blip r:embed="rId2"/>
          <a:srcRect l="19262" t="5615" r="19238" b="11158"/>
          <a:stretch/>
        </p:blipFill>
        <p:spPr>
          <a:xfrm>
            <a:off x="237424" y="216568"/>
            <a:ext cx="5165203" cy="3931920"/>
          </a:xfrm>
          <a:prstGeom prst="rect">
            <a:avLst/>
          </a:prstGeom>
        </p:spPr>
      </p:pic>
      <p:pic>
        <p:nvPicPr>
          <p:cNvPr id="3" name="Imagen 2">
            <a:extLst>
              <a:ext uri="{FF2B5EF4-FFF2-40B4-BE49-F238E27FC236}">
                <a16:creationId xmlns:a16="http://schemas.microsoft.com/office/drawing/2014/main" id="{4957DF68-99E5-4973-A1C3-883F5FE7DA59}"/>
              </a:ext>
            </a:extLst>
          </p:cNvPr>
          <p:cNvPicPr>
            <a:picLocks noChangeAspect="1"/>
          </p:cNvPicPr>
          <p:nvPr/>
        </p:nvPicPr>
        <p:blipFill rotWithShape="1">
          <a:blip r:embed="rId3"/>
          <a:srcRect l="19750" t="5778" r="19303" b="11977"/>
          <a:stretch/>
        </p:blipFill>
        <p:spPr>
          <a:xfrm>
            <a:off x="5791912" y="1896176"/>
            <a:ext cx="6162664" cy="4677877"/>
          </a:xfrm>
          <a:prstGeom prst="rect">
            <a:avLst/>
          </a:prstGeom>
        </p:spPr>
      </p:pic>
    </p:spTree>
    <p:extLst>
      <p:ext uri="{BB962C8B-B14F-4D97-AF65-F5344CB8AC3E}">
        <p14:creationId xmlns:p14="http://schemas.microsoft.com/office/powerpoint/2010/main" val="80794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54531BF-E8DD-4DD5-B0AA-9ADD39094555}"/>
              </a:ext>
            </a:extLst>
          </p:cNvPr>
          <p:cNvPicPr>
            <a:picLocks noChangeAspect="1"/>
          </p:cNvPicPr>
          <p:nvPr/>
        </p:nvPicPr>
        <p:blipFill rotWithShape="1">
          <a:blip r:embed="rId2"/>
          <a:srcRect l="19579" t="5894" r="18921" b="11158"/>
          <a:stretch/>
        </p:blipFill>
        <p:spPr>
          <a:xfrm>
            <a:off x="144379" y="72188"/>
            <a:ext cx="5604986" cy="4252307"/>
          </a:xfrm>
          <a:prstGeom prst="rect">
            <a:avLst/>
          </a:prstGeom>
        </p:spPr>
      </p:pic>
      <p:pic>
        <p:nvPicPr>
          <p:cNvPr id="3" name="Imagen 2">
            <a:extLst>
              <a:ext uri="{FF2B5EF4-FFF2-40B4-BE49-F238E27FC236}">
                <a16:creationId xmlns:a16="http://schemas.microsoft.com/office/drawing/2014/main" id="{0E1CC6C3-8DF4-4C10-9A6F-84BAC142BC28}"/>
              </a:ext>
            </a:extLst>
          </p:cNvPr>
          <p:cNvPicPr>
            <a:picLocks noChangeAspect="1"/>
          </p:cNvPicPr>
          <p:nvPr/>
        </p:nvPicPr>
        <p:blipFill rotWithShape="1">
          <a:blip r:embed="rId3"/>
          <a:srcRect l="19513" t="6479" r="19618" b="11836"/>
          <a:stretch/>
        </p:blipFill>
        <p:spPr>
          <a:xfrm>
            <a:off x="6095999" y="2340720"/>
            <a:ext cx="5888601" cy="4445092"/>
          </a:xfrm>
          <a:prstGeom prst="rect">
            <a:avLst/>
          </a:prstGeom>
        </p:spPr>
      </p:pic>
    </p:spTree>
    <p:extLst>
      <p:ext uri="{BB962C8B-B14F-4D97-AF65-F5344CB8AC3E}">
        <p14:creationId xmlns:p14="http://schemas.microsoft.com/office/powerpoint/2010/main" val="181739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F03968-96B0-44EA-8BDB-7FDE6E311A36}"/>
              </a:ext>
            </a:extLst>
          </p:cNvPr>
          <p:cNvPicPr>
            <a:picLocks noChangeAspect="1"/>
          </p:cNvPicPr>
          <p:nvPr/>
        </p:nvPicPr>
        <p:blipFill rotWithShape="1">
          <a:blip r:embed="rId2"/>
          <a:srcRect l="19500" t="6455" r="19237" b="11298"/>
          <a:stretch/>
        </p:blipFill>
        <p:spPr>
          <a:xfrm>
            <a:off x="166839" y="0"/>
            <a:ext cx="5929161" cy="4477433"/>
          </a:xfrm>
          <a:prstGeom prst="rect">
            <a:avLst/>
          </a:prstGeom>
        </p:spPr>
      </p:pic>
      <p:pic>
        <p:nvPicPr>
          <p:cNvPr id="3" name="Imagen 2">
            <a:extLst>
              <a:ext uri="{FF2B5EF4-FFF2-40B4-BE49-F238E27FC236}">
                <a16:creationId xmlns:a16="http://schemas.microsoft.com/office/drawing/2014/main" id="{20800193-89C4-45E7-878F-D7F267153004}"/>
              </a:ext>
            </a:extLst>
          </p:cNvPr>
          <p:cNvPicPr>
            <a:picLocks noChangeAspect="1"/>
          </p:cNvPicPr>
          <p:nvPr/>
        </p:nvPicPr>
        <p:blipFill rotWithShape="1">
          <a:blip r:embed="rId3"/>
          <a:srcRect l="19342" t="6176" r="19395" b="11579"/>
          <a:stretch/>
        </p:blipFill>
        <p:spPr>
          <a:xfrm>
            <a:off x="6135769" y="2348564"/>
            <a:ext cx="5786723" cy="4369869"/>
          </a:xfrm>
          <a:prstGeom prst="rect">
            <a:avLst/>
          </a:prstGeom>
        </p:spPr>
      </p:pic>
    </p:spTree>
    <p:extLst>
      <p:ext uri="{BB962C8B-B14F-4D97-AF65-F5344CB8AC3E}">
        <p14:creationId xmlns:p14="http://schemas.microsoft.com/office/powerpoint/2010/main" val="27015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2A2E435-7D7E-4FC8-88C7-E244B1DEB447}"/>
              </a:ext>
            </a:extLst>
          </p:cNvPr>
          <p:cNvPicPr>
            <a:picLocks noChangeAspect="1"/>
          </p:cNvPicPr>
          <p:nvPr/>
        </p:nvPicPr>
        <p:blipFill rotWithShape="1">
          <a:blip r:embed="rId2"/>
          <a:srcRect l="19342" t="6597" r="19316" b="11158"/>
          <a:stretch/>
        </p:blipFill>
        <p:spPr>
          <a:xfrm>
            <a:off x="173254" y="0"/>
            <a:ext cx="6062190" cy="4572000"/>
          </a:xfrm>
          <a:prstGeom prst="rect">
            <a:avLst/>
          </a:prstGeom>
        </p:spPr>
      </p:pic>
      <p:pic>
        <p:nvPicPr>
          <p:cNvPr id="3" name="Imagen 2">
            <a:extLst>
              <a:ext uri="{FF2B5EF4-FFF2-40B4-BE49-F238E27FC236}">
                <a16:creationId xmlns:a16="http://schemas.microsoft.com/office/drawing/2014/main" id="{A5944860-5E50-488D-BEB6-7CB6892DAE8C}"/>
              </a:ext>
            </a:extLst>
          </p:cNvPr>
          <p:cNvPicPr>
            <a:picLocks noChangeAspect="1"/>
          </p:cNvPicPr>
          <p:nvPr/>
        </p:nvPicPr>
        <p:blipFill rotWithShape="1">
          <a:blip r:embed="rId3"/>
          <a:srcRect l="19659" t="5894" r="19157" b="11579"/>
          <a:stretch/>
        </p:blipFill>
        <p:spPr>
          <a:xfrm>
            <a:off x="5837198" y="2079056"/>
            <a:ext cx="6298776" cy="4778943"/>
          </a:xfrm>
          <a:prstGeom prst="rect">
            <a:avLst/>
          </a:prstGeom>
        </p:spPr>
      </p:pic>
    </p:spTree>
    <p:extLst>
      <p:ext uri="{BB962C8B-B14F-4D97-AF65-F5344CB8AC3E}">
        <p14:creationId xmlns:p14="http://schemas.microsoft.com/office/powerpoint/2010/main" val="222337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2388EF3-D94F-4763-BD54-697DCE4B704F}"/>
              </a:ext>
            </a:extLst>
          </p:cNvPr>
          <p:cNvPicPr>
            <a:picLocks noChangeAspect="1"/>
          </p:cNvPicPr>
          <p:nvPr/>
        </p:nvPicPr>
        <p:blipFill rotWithShape="1">
          <a:blip r:embed="rId2"/>
          <a:srcRect l="19184" t="6035" r="19158" b="11018"/>
          <a:stretch/>
        </p:blipFill>
        <p:spPr>
          <a:xfrm>
            <a:off x="144379" y="86628"/>
            <a:ext cx="6073541" cy="4595984"/>
          </a:xfrm>
          <a:prstGeom prst="rect">
            <a:avLst/>
          </a:prstGeom>
        </p:spPr>
      </p:pic>
      <p:pic>
        <p:nvPicPr>
          <p:cNvPr id="3" name="Imagen 2">
            <a:extLst>
              <a:ext uri="{FF2B5EF4-FFF2-40B4-BE49-F238E27FC236}">
                <a16:creationId xmlns:a16="http://schemas.microsoft.com/office/drawing/2014/main" id="{DF44E935-DD37-4DE5-BC27-7EECD1F66CFC}"/>
              </a:ext>
            </a:extLst>
          </p:cNvPr>
          <p:cNvPicPr>
            <a:picLocks noChangeAspect="1"/>
          </p:cNvPicPr>
          <p:nvPr/>
        </p:nvPicPr>
        <p:blipFill rotWithShape="1">
          <a:blip r:embed="rId3"/>
          <a:srcRect l="19263" t="5615" r="19316" b="11158"/>
          <a:stretch/>
        </p:blipFill>
        <p:spPr>
          <a:xfrm>
            <a:off x="6131365" y="2261936"/>
            <a:ext cx="5916256" cy="4509435"/>
          </a:xfrm>
          <a:prstGeom prst="rect">
            <a:avLst/>
          </a:prstGeom>
        </p:spPr>
      </p:pic>
    </p:spTree>
    <p:extLst>
      <p:ext uri="{BB962C8B-B14F-4D97-AF65-F5344CB8AC3E}">
        <p14:creationId xmlns:p14="http://schemas.microsoft.com/office/powerpoint/2010/main" val="155268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DD7069C-76E2-4D8C-A459-BED14E3C927E}"/>
              </a:ext>
            </a:extLst>
          </p:cNvPr>
          <p:cNvPicPr>
            <a:picLocks noChangeAspect="1"/>
          </p:cNvPicPr>
          <p:nvPr/>
        </p:nvPicPr>
        <p:blipFill rotWithShape="1">
          <a:blip r:embed="rId2"/>
          <a:srcRect l="19421" t="6176" r="19316" b="11159"/>
          <a:stretch/>
        </p:blipFill>
        <p:spPr>
          <a:xfrm>
            <a:off x="211755" y="0"/>
            <a:ext cx="5795291" cy="4398745"/>
          </a:xfrm>
          <a:prstGeom prst="rect">
            <a:avLst/>
          </a:prstGeom>
        </p:spPr>
      </p:pic>
      <p:pic>
        <p:nvPicPr>
          <p:cNvPr id="3" name="Imagen 2">
            <a:extLst>
              <a:ext uri="{FF2B5EF4-FFF2-40B4-BE49-F238E27FC236}">
                <a16:creationId xmlns:a16="http://schemas.microsoft.com/office/drawing/2014/main" id="{89FAB966-C5C6-429E-818B-F26C481F0373}"/>
              </a:ext>
            </a:extLst>
          </p:cNvPr>
          <p:cNvPicPr>
            <a:picLocks noChangeAspect="1"/>
          </p:cNvPicPr>
          <p:nvPr/>
        </p:nvPicPr>
        <p:blipFill rotWithShape="1">
          <a:blip r:embed="rId3"/>
          <a:srcRect l="19579" t="6316" r="19552" b="10596"/>
          <a:stretch/>
        </p:blipFill>
        <p:spPr>
          <a:xfrm>
            <a:off x="6096000" y="2199372"/>
            <a:ext cx="6073541" cy="4663471"/>
          </a:xfrm>
          <a:prstGeom prst="rect">
            <a:avLst/>
          </a:prstGeom>
        </p:spPr>
      </p:pic>
    </p:spTree>
    <p:extLst>
      <p:ext uri="{BB962C8B-B14F-4D97-AF65-F5344CB8AC3E}">
        <p14:creationId xmlns:p14="http://schemas.microsoft.com/office/powerpoint/2010/main" val="92519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62FACC-C340-424A-B414-9CF0AE32435E}"/>
              </a:ext>
            </a:extLst>
          </p:cNvPr>
          <p:cNvPicPr>
            <a:picLocks noChangeAspect="1"/>
          </p:cNvPicPr>
          <p:nvPr/>
        </p:nvPicPr>
        <p:blipFill rotWithShape="1">
          <a:blip r:embed="rId2"/>
          <a:srcRect l="4004" t="996" r="3844" b="8479"/>
          <a:stretch/>
        </p:blipFill>
        <p:spPr>
          <a:xfrm>
            <a:off x="750769" y="368166"/>
            <a:ext cx="11078679" cy="6121667"/>
          </a:xfrm>
          <a:prstGeom prst="rect">
            <a:avLst/>
          </a:prstGeom>
        </p:spPr>
      </p:pic>
      <p:sp>
        <p:nvSpPr>
          <p:cNvPr id="3" name="CuadroTexto 2">
            <a:extLst>
              <a:ext uri="{FF2B5EF4-FFF2-40B4-BE49-F238E27FC236}">
                <a16:creationId xmlns:a16="http://schemas.microsoft.com/office/drawing/2014/main" id="{3818DC75-F310-4625-B3A1-FD062E64B9CA}"/>
              </a:ext>
            </a:extLst>
          </p:cNvPr>
          <p:cNvSpPr txBox="1"/>
          <p:nvPr/>
        </p:nvSpPr>
        <p:spPr>
          <a:xfrm>
            <a:off x="6939815" y="4186989"/>
            <a:ext cx="2695073" cy="646331"/>
          </a:xfrm>
          <a:prstGeom prst="rect">
            <a:avLst/>
          </a:prstGeom>
          <a:solidFill>
            <a:srgbClr val="FFD5FA"/>
          </a:solidFill>
        </p:spPr>
        <p:txBody>
          <a:bodyPr wrap="square" rtlCol="0">
            <a:spAutoFit/>
          </a:bodyPr>
          <a:lstStyle/>
          <a:p>
            <a:r>
              <a:rPr lang="es-ES" dirty="0">
                <a:solidFill>
                  <a:srgbClr val="7030A0"/>
                </a:solidFill>
              </a:rPr>
              <a:t>Una vez </a:t>
            </a:r>
            <a:r>
              <a:rPr lang="es-ES" dirty="0" err="1">
                <a:solidFill>
                  <a:srgbClr val="7030A0"/>
                </a:solidFill>
              </a:rPr>
              <a:t>instaldo</a:t>
            </a:r>
            <a:r>
              <a:rPr lang="es-ES" dirty="0">
                <a:solidFill>
                  <a:srgbClr val="7030A0"/>
                </a:solidFill>
              </a:rPr>
              <a:t>, lanza el </a:t>
            </a:r>
            <a:r>
              <a:rPr lang="es-ES" dirty="0" err="1">
                <a:solidFill>
                  <a:srgbClr val="7030A0"/>
                </a:solidFill>
              </a:rPr>
              <a:t>Workbench</a:t>
            </a:r>
            <a:r>
              <a:rPr lang="es-ES" dirty="0">
                <a:solidFill>
                  <a:srgbClr val="7030A0"/>
                </a:solidFill>
              </a:rPr>
              <a:t> y conecto</a:t>
            </a:r>
          </a:p>
        </p:txBody>
      </p:sp>
    </p:spTree>
    <p:extLst>
      <p:ext uri="{BB962C8B-B14F-4D97-AF65-F5344CB8AC3E}">
        <p14:creationId xmlns:p14="http://schemas.microsoft.com/office/powerpoint/2010/main" val="197615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D49616-E40B-42CC-A067-60A4CE0674F0}"/>
              </a:ext>
            </a:extLst>
          </p:cNvPr>
          <p:cNvPicPr>
            <a:picLocks noChangeAspect="1"/>
          </p:cNvPicPr>
          <p:nvPr/>
        </p:nvPicPr>
        <p:blipFill rotWithShape="1">
          <a:blip r:embed="rId2"/>
          <a:srcRect l="3711" t="1123" r="3131" b="5404"/>
          <a:stretch/>
        </p:blipFill>
        <p:spPr>
          <a:xfrm>
            <a:off x="452387" y="77002"/>
            <a:ext cx="11357812" cy="6410425"/>
          </a:xfrm>
          <a:prstGeom prst="rect">
            <a:avLst/>
          </a:prstGeom>
        </p:spPr>
      </p:pic>
    </p:spTree>
    <p:extLst>
      <p:ext uri="{BB962C8B-B14F-4D97-AF65-F5344CB8AC3E}">
        <p14:creationId xmlns:p14="http://schemas.microsoft.com/office/powerpoint/2010/main" val="1243270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BA56F6E-4CBD-499C-858A-75A5F07D2323}"/>
              </a:ext>
            </a:extLst>
          </p:cNvPr>
          <p:cNvPicPr>
            <a:picLocks noChangeAspect="1"/>
          </p:cNvPicPr>
          <p:nvPr/>
        </p:nvPicPr>
        <p:blipFill rotWithShape="1">
          <a:blip r:embed="rId2"/>
          <a:srcRect l="3674" r="3354" b="5005"/>
          <a:stretch/>
        </p:blipFill>
        <p:spPr>
          <a:xfrm>
            <a:off x="494097" y="209349"/>
            <a:ext cx="11203806" cy="6439301"/>
          </a:xfrm>
          <a:prstGeom prst="rect">
            <a:avLst/>
          </a:prstGeom>
        </p:spPr>
      </p:pic>
      <p:sp>
        <p:nvSpPr>
          <p:cNvPr id="3" name="CuadroTexto 2">
            <a:extLst>
              <a:ext uri="{FF2B5EF4-FFF2-40B4-BE49-F238E27FC236}">
                <a16:creationId xmlns:a16="http://schemas.microsoft.com/office/drawing/2014/main" id="{90C36D97-CAA5-42CE-B433-4566BB263965}"/>
              </a:ext>
            </a:extLst>
          </p:cNvPr>
          <p:cNvSpPr txBox="1"/>
          <p:nvPr/>
        </p:nvSpPr>
        <p:spPr>
          <a:xfrm>
            <a:off x="6670307" y="3763477"/>
            <a:ext cx="2695073" cy="646331"/>
          </a:xfrm>
          <a:prstGeom prst="rect">
            <a:avLst/>
          </a:prstGeom>
          <a:solidFill>
            <a:srgbClr val="FFD5FA"/>
          </a:solidFill>
        </p:spPr>
        <p:txBody>
          <a:bodyPr wrap="square" rtlCol="0">
            <a:spAutoFit/>
          </a:bodyPr>
          <a:lstStyle/>
          <a:p>
            <a:r>
              <a:rPr lang="es-ES" dirty="0">
                <a:solidFill>
                  <a:srgbClr val="7030A0"/>
                </a:solidFill>
              </a:rPr>
              <a:t>Ya podemos empezar a crear la base de datos!</a:t>
            </a:r>
          </a:p>
        </p:txBody>
      </p:sp>
    </p:spTree>
    <p:extLst>
      <p:ext uri="{BB962C8B-B14F-4D97-AF65-F5344CB8AC3E}">
        <p14:creationId xmlns:p14="http://schemas.microsoft.com/office/powerpoint/2010/main" val="383620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2F4F67-6074-4F4A-AD49-7FA4D7FD0487}"/>
              </a:ext>
            </a:extLst>
          </p:cNvPr>
          <p:cNvPicPr>
            <a:picLocks noChangeAspect="1"/>
          </p:cNvPicPr>
          <p:nvPr/>
        </p:nvPicPr>
        <p:blipFill rotWithShape="1">
          <a:blip r:embed="rId2"/>
          <a:srcRect l="4263" r="3921" b="4842"/>
          <a:stretch/>
        </p:blipFill>
        <p:spPr>
          <a:xfrm>
            <a:off x="519764" y="0"/>
            <a:ext cx="11194181" cy="6525928"/>
          </a:xfrm>
          <a:prstGeom prst="rect">
            <a:avLst/>
          </a:prstGeom>
        </p:spPr>
      </p:pic>
      <p:sp>
        <p:nvSpPr>
          <p:cNvPr id="3" name="CuadroTexto 2">
            <a:extLst>
              <a:ext uri="{FF2B5EF4-FFF2-40B4-BE49-F238E27FC236}">
                <a16:creationId xmlns:a16="http://schemas.microsoft.com/office/drawing/2014/main" id="{38983858-1D96-4B9C-9FBD-AD7A43CCCC4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Creamos un nuevo esquema</a:t>
            </a:r>
          </a:p>
        </p:txBody>
      </p:sp>
    </p:spTree>
    <p:extLst>
      <p:ext uri="{BB962C8B-B14F-4D97-AF65-F5344CB8AC3E}">
        <p14:creationId xmlns:p14="http://schemas.microsoft.com/office/powerpoint/2010/main" val="345709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p:txBody>
          <a:bodyPr/>
          <a:lstStyle/>
          <a:p>
            <a:r>
              <a:rPr lang="es-ES" b="1" dirty="0">
                <a:solidFill>
                  <a:srgbClr val="7030A0"/>
                </a:solidFill>
              </a:rPr>
              <a:t>PRIMEROS PASOS: DEFINIR LA APLICACIÓN </a:t>
            </a:r>
          </a:p>
        </p:txBody>
      </p:sp>
      <p:sp>
        <p:nvSpPr>
          <p:cNvPr id="13" name="Marcador de contenido 12">
            <a:extLst>
              <a:ext uri="{FF2B5EF4-FFF2-40B4-BE49-F238E27FC236}">
                <a16:creationId xmlns:a16="http://schemas.microsoft.com/office/drawing/2014/main" id="{84F8EFE4-E69F-49DB-A3F8-AE24C906DB84}"/>
              </a:ext>
            </a:extLst>
          </p:cNvPr>
          <p:cNvSpPr>
            <a:spLocks noGrp="1"/>
          </p:cNvSpPr>
          <p:nvPr>
            <p:ph idx="1"/>
          </p:nvPr>
        </p:nvSpPr>
        <p:spPr/>
        <p:txBody>
          <a:bodyPr>
            <a:normAutofit fontScale="92500" lnSpcReduction="20000"/>
          </a:bodyPr>
          <a:lstStyle/>
          <a:p>
            <a:pPr marL="0" indent="0">
              <a:buNone/>
            </a:pPr>
            <a:r>
              <a:rPr lang="es-ES" dirty="0">
                <a:solidFill>
                  <a:srgbClr val="7030A0"/>
                </a:solidFill>
              </a:rPr>
              <a:t>Se trata de una aplicación web en la que el usuario, tras introducir los valores obtenidos en su análisis de sangre obtendrá un resultado estimado indicando si existe riesgo de padecer algún tipo de trastorno y recomendaciones a seguir.</a:t>
            </a:r>
          </a:p>
          <a:p>
            <a:pPr marL="0" indent="0">
              <a:buNone/>
            </a:pPr>
            <a:r>
              <a:rPr lang="es-ES" dirty="0">
                <a:solidFill>
                  <a:srgbClr val="7030A0"/>
                </a:solidFill>
              </a:rPr>
              <a:t>Constará de las siguientes pantallas:</a:t>
            </a:r>
          </a:p>
          <a:p>
            <a:pPr marL="0" indent="0">
              <a:buNone/>
            </a:pPr>
            <a:r>
              <a:rPr lang="es-ES" dirty="0">
                <a:solidFill>
                  <a:srgbClr val="7030A0"/>
                </a:solidFill>
              </a:rPr>
              <a:t>PANTALLA 1. Pantalla para meter los datos obtenidos en el análisis.</a:t>
            </a:r>
          </a:p>
          <a:p>
            <a:pPr marL="0" indent="0">
              <a:buNone/>
            </a:pPr>
            <a:r>
              <a:rPr lang="es-ES" dirty="0">
                <a:solidFill>
                  <a:srgbClr val="7030A0"/>
                </a:solidFill>
              </a:rPr>
              <a:t>PANTALLA 2. Listado de posibles patologías y recomendaciones.</a:t>
            </a:r>
          </a:p>
          <a:p>
            <a:pPr marL="0" indent="0">
              <a:buNone/>
            </a:pPr>
            <a:r>
              <a:rPr lang="es-ES" dirty="0">
                <a:solidFill>
                  <a:srgbClr val="7030A0"/>
                </a:solidFill>
              </a:rPr>
              <a:t>PANTALLA 3. Patología: descripción, tratamiento y riesgos.</a:t>
            </a:r>
          </a:p>
          <a:p>
            <a:pPr marL="0" indent="0">
              <a:buNone/>
            </a:pPr>
            <a:r>
              <a:rPr lang="es-ES" dirty="0">
                <a:solidFill>
                  <a:srgbClr val="7030A0"/>
                </a:solidFill>
              </a:rPr>
              <a:t>PANTALLA 4. Recomendaciones</a:t>
            </a:r>
          </a:p>
          <a:p>
            <a:pPr marL="0" indent="0">
              <a:buNone/>
            </a:pPr>
            <a:endParaRPr lang="es-ES" dirty="0">
              <a:solidFill>
                <a:srgbClr val="7030A0"/>
              </a:solidFill>
            </a:endParaRPr>
          </a:p>
        </p:txBody>
      </p:sp>
    </p:spTree>
    <p:extLst>
      <p:ext uri="{BB962C8B-B14F-4D97-AF65-F5344CB8AC3E}">
        <p14:creationId xmlns:p14="http://schemas.microsoft.com/office/powerpoint/2010/main" val="113972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F27C3B5-78D4-4C8B-B46F-0F160C4E27A4}"/>
              </a:ext>
            </a:extLst>
          </p:cNvPr>
          <p:cNvPicPr>
            <a:picLocks noChangeAspect="1"/>
          </p:cNvPicPr>
          <p:nvPr/>
        </p:nvPicPr>
        <p:blipFill rotWithShape="1">
          <a:blip r:embed="rId2"/>
          <a:srcRect l="5447" t="6176" r="19395" b="9334"/>
          <a:stretch/>
        </p:blipFill>
        <p:spPr>
          <a:xfrm>
            <a:off x="1135780" y="531796"/>
            <a:ext cx="9163251" cy="5794408"/>
          </a:xfrm>
          <a:prstGeom prst="rect">
            <a:avLst/>
          </a:prstGeom>
        </p:spPr>
      </p:pic>
    </p:spTree>
    <p:extLst>
      <p:ext uri="{BB962C8B-B14F-4D97-AF65-F5344CB8AC3E}">
        <p14:creationId xmlns:p14="http://schemas.microsoft.com/office/powerpoint/2010/main" val="107387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8D98189-B75D-41CD-8B94-43096C24337D}"/>
              </a:ext>
            </a:extLst>
          </p:cNvPr>
          <p:cNvPicPr>
            <a:picLocks noChangeAspect="1"/>
          </p:cNvPicPr>
          <p:nvPr/>
        </p:nvPicPr>
        <p:blipFill rotWithShape="1">
          <a:blip r:embed="rId2"/>
          <a:srcRect l="3711" r="3843" b="4141"/>
          <a:stretch/>
        </p:blipFill>
        <p:spPr>
          <a:xfrm>
            <a:off x="375385" y="141972"/>
            <a:ext cx="11271184" cy="6574055"/>
          </a:xfrm>
          <a:prstGeom prst="rect">
            <a:avLst/>
          </a:prstGeom>
        </p:spPr>
      </p:pic>
      <p:sp>
        <p:nvSpPr>
          <p:cNvPr id="3" name="CuadroTexto 2">
            <a:extLst>
              <a:ext uri="{FF2B5EF4-FFF2-40B4-BE49-F238E27FC236}">
                <a16:creationId xmlns:a16="http://schemas.microsoft.com/office/drawing/2014/main" id="{9F1FC6AC-3F06-4360-82AE-791F36E7E01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Pongo el esquema como Default</a:t>
            </a:r>
          </a:p>
        </p:txBody>
      </p:sp>
    </p:spTree>
    <p:extLst>
      <p:ext uri="{BB962C8B-B14F-4D97-AF65-F5344CB8AC3E}">
        <p14:creationId xmlns:p14="http://schemas.microsoft.com/office/powerpoint/2010/main" val="885636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D89A5A2-DFFE-4136-9B29-797F2755DCF9}"/>
              </a:ext>
            </a:extLst>
          </p:cNvPr>
          <p:cNvPicPr>
            <a:picLocks noChangeAspect="1"/>
          </p:cNvPicPr>
          <p:nvPr/>
        </p:nvPicPr>
        <p:blipFill rotWithShape="1">
          <a:blip r:embed="rId2"/>
          <a:srcRect l="631" t="1544" r="34394" b="11859"/>
          <a:stretch/>
        </p:blipFill>
        <p:spPr>
          <a:xfrm>
            <a:off x="1116531" y="298383"/>
            <a:ext cx="7921592" cy="5938787"/>
          </a:xfrm>
          <a:prstGeom prst="rect">
            <a:avLst/>
          </a:prstGeom>
        </p:spPr>
      </p:pic>
      <p:sp>
        <p:nvSpPr>
          <p:cNvPr id="5" name="CuadroTexto 4">
            <a:extLst>
              <a:ext uri="{FF2B5EF4-FFF2-40B4-BE49-F238E27FC236}">
                <a16:creationId xmlns:a16="http://schemas.microsoft.com/office/drawing/2014/main" id="{F176D67C-9D5D-4B84-8150-7A7E116D6E64}"/>
              </a:ext>
            </a:extLst>
          </p:cNvPr>
          <p:cNvSpPr txBox="1"/>
          <p:nvPr/>
        </p:nvSpPr>
        <p:spPr>
          <a:xfrm>
            <a:off x="9240252" y="2377440"/>
            <a:ext cx="2695073" cy="369332"/>
          </a:xfrm>
          <a:prstGeom prst="rect">
            <a:avLst/>
          </a:prstGeom>
          <a:solidFill>
            <a:srgbClr val="FFD5FA"/>
          </a:solidFill>
        </p:spPr>
        <p:txBody>
          <a:bodyPr wrap="square" rtlCol="0">
            <a:spAutoFit/>
          </a:bodyPr>
          <a:lstStyle/>
          <a:p>
            <a:r>
              <a:rPr lang="es-ES" dirty="0">
                <a:solidFill>
                  <a:srgbClr val="7030A0"/>
                </a:solidFill>
              </a:rPr>
              <a:t>Creo las tablas</a:t>
            </a:r>
          </a:p>
        </p:txBody>
      </p:sp>
    </p:spTree>
    <p:extLst>
      <p:ext uri="{BB962C8B-B14F-4D97-AF65-F5344CB8AC3E}">
        <p14:creationId xmlns:p14="http://schemas.microsoft.com/office/powerpoint/2010/main" val="10183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F031A68-387F-40D7-8D08-FFEC82C82BE3}"/>
              </a:ext>
            </a:extLst>
          </p:cNvPr>
          <p:cNvSpPr txBox="1"/>
          <p:nvPr/>
        </p:nvSpPr>
        <p:spPr>
          <a:xfrm>
            <a:off x="2772075" y="914400"/>
            <a:ext cx="5659655" cy="923330"/>
          </a:xfrm>
          <a:prstGeom prst="rect">
            <a:avLst/>
          </a:prstGeom>
          <a:solidFill>
            <a:srgbClr val="FFD5FA"/>
          </a:solidFill>
        </p:spPr>
        <p:txBody>
          <a:bodyPr wrap="square" rtlCol="0">
            <a:spAutoFit/>
          </a:bodyPr>
          <a:lstStyle/>
          <a:p>
            <a:r>
              <a:rPr lang="es-ES" dirty="0">
                <a:solidFill>
                  <a:srgbClr val="7030A0"/>
                </a:solidFill>
              </a:rPr>
              <a:t>Siguiente paso insertar los datos del Excel al MySQL, para ello creo una función en Excel que me prepare los datos tipo Script y lo lanzo en </a:t>
            </a:r>
            <a:r>
              <a:rPr lang="es-ES" dirty="0" err="1">
                <a:solidFill>
                  <a:srgbClr val="7030A0"/>
                </a:solidFill>
              </a:rPr>
              <a:t>MySql</a:t>
            </a:r>
            <a:r>
              <a:rPr lang="es-ES" dirty="0">
                <a:solidFill>
                  <a:srgbClr val="7030A0"/>
                </a:solidFill>
              </a:rPr>
              <a:t>. Aquí la fórmula del Excel.</a:t>
            </a:r>
          </a:p>
        </p:txBody>
      </p:sp>
      <p:pic>
        <p:nvPicPr>
          <p:cNvPr id="3" name="Imagen 2">
            <a:extLst>
              <a:ext uri="{FF2B5EF4-FFF2-40B4-BE49-F238E27FC236}">
                <a16:creationId xmlns:a16="http://schemas.microsoft.com/office/drawing/2014/main" id="{ADD62510-56DC-457A-8AF5-3E3C2FA891B7}"/>
              </a:ext>
            </a:extLst>
          </p:cNvPr>
          <p:cNvPicPr>
            <a:picLocks noChangeAspect="1"/>
          </p:cNvPicPr>
          <p:nvPr/>
        </p:nvPicPr>
        <p:blipFill rotWithShape="1">
          <a:blip r:embed="rId2"/>
          <a:srcRect l="19421" t="21333" r="1000" b="47227"/>
          <a:stretch/>
        </p:blipFill>
        <p:spPr>
          <a:xfrm>
            <a:off x="1414913" y="2695769"/>
            <a:ext cx="9702266" cy="2156059"/>
          </a:xfrm>
          <a:prstGeom prst="rect">
            <a:avLst/>
          </a:prstGeom>
        </p:spPr>
      </p:pic>
    </p:spTree>
    <p:extLst>
      <p:ext uri="{BB962C8B-B14F-4D97-AF65-F5344CB8AC3E}">
        <p14:creationId xmlns:p14="http://schemas.microsoft.com/office/powerpoint/2010/main" val="2107979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web api</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.Net</a:t>
            </a:r>
            <a:r>
              <a:rPr lang="es-ES" sz="2800" dirty="0">
                <a:solidFill>
                  <a:srgbClr val="7030A0"/>
                </a:solidFill>
              </a:rPr>
              <a:t> Core</a:t>
            </a:r>
          </a:p>
        </p:txBody>
      </p:sp>
    </p:spTree>
    <p:extLst>
      <p:ext uri="{BB962C8B-B14F-4D97-AF65-F5344CB8AC3E}">
        <p14:creationId xmlns:p14="http://schemas.microsoft.com/office/powerpoint/2010/main" val="395813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7C66632-4381-44E0-B12D-2A16A3839341}"/>
              </a:ext>
            </a:extLst>
          </p:cNvPr>
          <p:cNvSpPr txBox="1"/>
          <p:nvPr/>
        </p:nvSpPr>
        <p:spPr>
          <a:xfrm>
            <a:off x="2703237" y="182880"/>
            <a:ext cx="7017797" cy="369332"/>
          </a:xfrm>
          <a:prstGeom prst="rect">
            <a:avLst/>
          </a:prstGeom>
          <a:solidFill>
            <a:srgbClr val="FFD5FA"/>
          </a:solidFill>
        </p:spPr>
        <p:txBody>
          <a:bodyPr wrap="square" rtlCol="0">
            <a:spAutoFit/>
          </a:bodyPr>
          <a:lstStyle/>
          <a:p>
            <a:r>
              <a:rPr lang="es-ES" dirty="0">
                <a:solidFill>
                  <a:srgbClr val="7030A0"/>
                </a:solidFill>
              </a:rPr>
              <a:t>Utilizo Visual Studio 2017 edición </a:t>
            </a:r>
            <a:r>
              <a:rPr lang="es-ES" dirty="0" err="1">
                <a:solidFill>
                  <a:srgbClr val="7030A0"/>
                </a:solidFill>
              </a:rPr>
              <a:t>Community</a:t>
            </a:r>
            <a:r>
              <a:rPr lang="es-ES" dirty="0">
                <a:solidFill>
                  <a:srgbClr val="7030A0"/>
                </a:solidFill>
              </a:rPr>
              <a:t>, que es la gratuita.</a:t>
            </a:r>
          </a:p>
        </p:txBody>
      </p:sp>
      <p:pic>
        <p:nvPicPr>
          <p:cNvPr id="3" name="Imagen 2">
            <a:extLst>
              <a:ext uri="{FF2B5EF4-FFF2-40B4-BE49-F238E27FC236}">
                <a16:creationId xmlns:a16="http://schemas.microsoft.com/office/drawing/2014/main" id="{B2FB5F00-EE93-4382-A5AC-CC5C068BCD8D}"/>
              </a:ext>
            </a:extLst>
          </p:cNvPr>
          <p:cNvPicPr>
            <a:picLocks noChangeAspect="1"/>
          </p:cNvPicPr>
          <p:nvPr/>
        </p:nvPicPr>
        <p:blipFill>
          <a:blip r:embed="rId2"/>
          <a:stretch>
            <a:fillRect/>
          </a:stretch>
        </p:blipFill>
        <p:spPr>
          <a:xfrm>
            <a:off x="962437" y="960120"/>
            <a:ext cx="10267125" cy="5621845"/>
          </a:xfrm>
          <a:prstGeom prst="rect">
            <a:avLst/>
          </a:prstGeom>
        </p:spPr>
      </p:pic>
      <p:sp>
        <p:nvSpPr>
          <p:cNvPr id="4" name="CuadroTexto 3">
            <a:extLst>
              <a:ext uri="{FF2B5EF4-FFF2-40B4-BE49-F238E27FC236}">
                <a16:creationId xmlns:a16="http://schemas.microsoft.com/office/drawing/2014/main" id="{3497F9FB-E542-4D0E-AA01-B41CD93E831B}"/>
              </a:ext>
            </a:extLst>
          </p:cNvPr>
          <p:cNvSpPr txBox="1"/>
          <p:nvPr/>
        </p:nvSpPr>
        <p:spPr>
          <a:xfrm>
            <a:off x="5705856" y="4943856"/>
            <a:ext cx="5338010" cy="369332"/>
          </a:xfrm>
          <a:prstGeom prst="rect">
            <a:avLst/>
          </a:prstGeom>
          <a:solidFill>
            <a:srgbClr val="FFD5FA"/>
          </a:solidFill>
        </p:spPr>
        <p:txBody>
          <a:bodyPr wrap="square" rtlCol="0">
            <a:spAutoFit/>
          </a:bodyPr>
          <a:lstStyle/>
          <a:p>
            <a:r>
              <a:rPr lang="es-ES" dirty="0">
                <a:solidFill>
                  <a:srgbClr val="7030A0"/>
                </a:solidFill>
              </a:rPr>
              <a:t>Abro la carpeta sobre la que voy a crear el proyecto</a:t>
            </a:r>
          </a:p>
        </p:txBody>
      </p:sp>
    </p:spTree>
    <p:extLst>
      <p:ext uri="{BB962C8B-B14F-4D97-AF65-F5344CB8AC3E}">
        <p14:creationId xmlns:p14="http://schemas.microsoft.com/office/powerpoint/2010/main" val="425655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5C220F7-013D-4936-BC5D-09714F46194D}"/>
              </a:ext>
            </a:extLst>
          </p:cNvPr>
          <p:cNvPicPr>
            <a:picLocks noChangeAspect="1"/>
          </p:cNvPicPr>
          <p:nvPr/>
        </p:nvPicPr>
        <p:blipFill>
          <a:blip r:embed="rId2"/>
          <a:stretch>
            <a:fillRect/>
          </a:stretch>
        </p:blipFill>
        <p:spPr>
          <a:xfrm>
            <a:off x="1133856" y="611562"/>
            <a:ext cx="10110787" cy="5462149"/>
          </a:xfrm>
          <a:prstGeom prst="rect">
            <a:avLst/>
          </a:prstGeom>
        </p:spPr>
      </p:pic>
      <p:sp>
        <p:nvSpPr>
          <p:cNvPr id="3" name="CuadroTexto 2">
            <a:extLst>
              <a:ext uri="{FF2B5EF4-FFF2-40B4-BE49-F238E27FC236}">
                <a16:creationId xmlns:a16="http://schemas.microsoft.com/office/drawing/2014/main" id="{77A6F368-0FC6-4F45-ABA0-8AD8AE59945E}"/>
              </a:ext>
            </a:extLst>
          </p:cNvPr>
          <p:cNvSpPr txBox="1"/>
          <p:nvPr/>
        </p:nvSpPr>
        <p:spPr>
          <a:xfrm>
            <a:off x="6189249" y="4066032"/>
            <a:ext cx="3631407" cy="369332"/>
          </a:xfrm>
          <a:prstGeom prst="rect">
            <a:avLst/>
          </a:prstGeom>
          <a:solidFill>
            <a:srgbClr val="FFD5FA"/>
          </a:solidFill>
        </p:spPr>
        <p:txBody>
          <a:bodyPr wrap="square" rtlCol="0">
            <a:spAutoFit/>
          </a:bodyPr>
          <a:lstStyle/>
          <a:p>
            <a:r>
              <a:rPr lang="es-ES" dirty="0">
                <a:solidFill>
                  <a:srgbClr val="7030A0"/>
                </a:solidFill>
              </a:rPr>
              <a:t>Creo un nuevo proyecto</a:t>
            </a:r>
          </a:p>
        </p:txBody>
      </p:sp>
    </p:spTree>
    <p:extLst>
      <p:ext uri="{BB962C8B-B14F-4D97-AF65-F5344CB8AC3E}">
        <p14:creationId xmlns:p14="http://schemas.microsoft.com/office/powerpoint/2010/main" val="860634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FFB6E4-25CF-44D6-AF3A-DD84A120E58B}"/>
              </a:ext>
            </a:extLst>
          </p:cNvPr>
          <p:cNvPicPr>
            <a:picLocks noChangeAspect="1"/>
          </p:cNvPicPr>
          <p:nvPr/>
        </p:nvPicPr>
        <p:blipFill>
          <a:blip r:embed="rId2"/>
          <a:stretch>
            <a:fillRect/>
          </a:stretch>
        </p:blipFill>
        <p:spPr>
          <a:xfrm>
            <a:off x="903318" y="816864"/>
            <a:ext cx="10575449" cy="5224272"/>
          </a:xfrm>
          <a:prstGeom prst="rect">
            <a:avLst/>
          </a:prstGeom>
        </p:spPr>
      </p:pic>
    </p:spTree>
    <p:extLst>
      <p:ext uri="{BB962C8B-B14F-4D97-AF65-F5344CB8AC3E}">
        <p14:creationId xmlns:p14="http://schemas.microsoft.com/office/powerpoint/2010/main" val="3606027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7CEB3B1-8828-4BA9-B13F-99E820C42C68}"/>
              </a:ext>
            </a:extLst>
          </p:cNvPr>
          <p:cNvPicPr>
            <a:picLocks noChangeAspect="1"/>
          </p:cNvPicPr>
          <p:nvPr/>
        </p:nvPicPr>
        <p:blipFill>
          <a:blip r:embed="rId2"/>
          <a:stretch>
            <a:fillRect/>
          </a:stretch>
        </p:blipFill>
        <p:spPr>
          <a:xfrm>
            <a:off x="1380744" y="362851"/>
            <a:ext cx="9596963" cy="6132297"/>
          </a:xfrm>
          <a:prstGeom prst="rect">
            <a:avLst/>
          </a:prstGeom>
        </p:spPr>
      </p:pic>
    </p:spTree>
    <p:extLst>
      <p:ext uri="{BB962C8B-B14F-4D97-AF65-F5344CB8AC3E}">
        <p14:creationId xmlns:p14="http://schemas.microsoft.com/office/powerpoint/2010/main" val="205569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B14C7-5F1C-464E-AC3B-9572DD5660DB}"/>
              </a:ext>
            </a:extLst>
          </p:cNvPr>
          <p:cNvSpPr>
            <a:spLocks noGrp="1"/>
          </p:cNvSpPr>
          <p:nvPr>
            <p:ph type="ctrTitle"/>
          </p:nvPr>
        </p:nvSpPr>
        <p:spPr>
          <a:xfrm>
            <a:off x="2170714" y="2131356"/>
            <a:ext cx="8791575" cy="2387600"/>
          </a:xfrm>
        </p:spPr>
        <p:txBody>
          <a:bodyPr/>
          <a:lstStyle/>
          <a:p>
            <a:r>
              <a:rPr lang="es-ES" dirty="0"/>
              <a:t>CONEXIÓN CON LA BASE DE DATOS Y GENERACIÓN DEL CONTEXTO.</a:t>
            </a:r>
            <a:endParaRPr lang="en-IE" dirty="0"/>
          </a:p>
        </p:txBody>
      </p:sp>
    </p:spTree>
    <p:extLst>
      <p:ext uri="{BB962C8B-B14F-4D97-AF65-F5344CB8AC3E}">
        <p14:creationId xmlns:p14="http://schemas.microsoft.com/office/powerpoint/2010/main" val="356450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501541" y="134180"/>
            <a:ext cx="9905998" cy="1478570"/>
          </a:xfrm>
        </p:spPr>
        <p:txBody>
          <a:bodyPr/>
          <a:lstStyle/>
          <a:p>
            <a:r>
              <a:rPr lang="es-ES" b="1" dirty="0">
                <a:solidFill>
                  <a:srgbClr val="7030A0"/>
                </a:solidFill>
              </a:rPr>
              <a:t>DECISIÓN DE LAS TECNOLOGÍAS A USAR</a:t>
            </a:r>
          </a:p>
        </p:txBody>
      </p:sp>
      <p:sp>
        <p:nvSpPr>
          <p:cNvPr id="39" name="Marcador de contenido 12">
            <a:extLst>
              <a:ext uri="{FF2B5EF4-FFF2-40B4-BE49-F238E27FC236}">
                <a16:creationId xmlns:a16="http://schemas.microsoft.com/office/drawing/2014/main" id="{F433D4A4-7D9A-48E7-9FB8-C1D68CBF9699}"/>
              </a:ext>
            </a:extLst>
          </p:cNvPr>
          <p:cNvSpPr>
            <a:spLocks noGrp="1"/>
          </p:cNvSpPr>
          <p:nvPr>
            <p:ph idx="1"/>
          </p:nvPr>
        </p:nvSpPr>
        <p:spPr>
          <a:xfrm>
            <a:off x="1143000" y="1517967"/>
            <a:ext cx="9905999" cy="3541714"/>
          </a:xfrm>
        </p:spPr>
        <p:txBody>
          <a:bodyPr>
            <a:normAutofit fontScale="92500"/>
          </a:bodyPr>
          <a:lstStyle/>
          <a:p>
            <a:pPr marL="0" indent="0">
              <a:buNone/>
            </a:pPr>
            <a:r>
              <a:rPr lang="es-ES" dirty="0">
                <a:solidFill>
                  <a:srgbClr val="7030A0"/>
                </a:solidFill>
              </a:rPr>
              <a:t>Me he dejado guiar por aquellas tecnologías en las que quería profundizar más, así que la decisión no se basa realmente en ningún otro criterio aunque si me pongo a buscar información seguro que encuentro múltiples razones para sustentar mi decisión.</a:t>
            </a:r>
          </a:p>
          <a:p>
            <a:pPr marL="0" indent="0">
              <a:buNone/>
            </a:pPr>
            <a:endParaRPr lang="es-ES" dirty="0">
              <a:solidFill>
                <a:srgbClr val="7030A0"/>
              </a:solidFill>
            </a:endParaRPr>
          </a:p>
          <a:p>
            <a:pPr marL="0" indent="0">
              <a:buNone/>
            </a:pPr>
            <a:r>
              <a:rPr lang="es-ES" b="1" dirty="0">
                <a:solidFill>
                  <a:srgbClr val="7030A0"/>
                </a:solidFill>
              </a:rPr>
              <a:t>BACKEND</a:t>
            </a:r>
            <a:r>
              <a:rPr lang="es-ES" dirty="0">
                <a:solidFill>
                  <a:srgbClr val="7030A0"/>
                </a:solidFill>
              </a:rPr>
              <a:t>  </a:t>
            </a:r>
            <a:r>
              <a:rPr lang="es-ES" dirty="0" err="1">
                <a:solidFill>
                  <a:srgbClr val="7030A0"/>
                </a:solidFill>
              </a:rPr>
              <a:t>WebApi</a:t>
            </a:r>
            <a:r>
              <a:rPr lang="es-ES" dirty="0">
                <a:solidFill>
                  <a:srgbClr val="7030A0"/>
                </a:solidFill>
              </a:rPr>
              <a:t> en </a:t>
            </a:r>
            <a:r>
              <a:rPr lang="es-ES" dirty="0" err="1">
                <a:solidFill>
                  <a:srgbClr val="7030A0"/>
                </a:solidFill>
              </a:rPr>
              <a:t>.Net</a:t>
            </a:r>
            <a:r>
              <a:rPr lang="es-ES" dirty="0">
                <a:solidFill>
                  <a:srgbClr val="7030A0"/>
                </a:solidFill>
              </a:rPr>
              <a:t> Core.</a:t>
            </a:r>
          </a:p>
          <a:p>
            <a:pPr marL="0" indent="0">
              <a:buNone/>
            </a:pPr>
            <a:r>
              <a:rPr lang="es-ES" b="1" dirty="0">
                <a:solidFill>
                  <a:srgbClr val="7030A0"/>
                </a:solidFill>
              </a:rPr>
              <a:t>FRONTEND</a:t>
            </a:r>
            <a:r>
              <a:rPr lang="es-ES" dirty="0">
                <a:solidFill>
                  <a:srgbClr val="7030A0"/>
                </a:solidFill>
              </a:rPr>
              <a:t> Aurelia</a:t>
            </a:r>
          </a:p>
          <a:p>
            <a:pPr marL="0" indent="0">
              <a:buNone/>
            </a:pPr>
            <a:r>
              <a:rPr lang="es-ES" b="1" dirty="0">
                <a:solidFill>
                  <a:srgbClr val="7030A0"/>
                </a:solidFill>
              </a:rPr>
              <a:t>BASE DE DATOS </a:t>
            </a:r>
            <a:r>
              <a:rPr lang="es-ES" dirty="0" err="1">
                <a:solidFill>
                  <a:srgbClr val="7030A0"/>
                </a:solidFill>
              </a:rPr>
              <a:t>MySql</a:t>
            </a:r>
            <a:endParaRPr lang="es-ES" dirty="0">
              <a:solidFill>
                <a:srgbClr val="7030A0"/>
              </a:solidFill>
            </a:endParaRPr>
          </a:p>
          <a:p>
            <a:pPr marL="0" indent="0">
              <a:buNone/>
            </a:pPr>
            <a:endParaRPr lang="es-ES" dirty="0">
              <a:solidFill>
                <a:srgbClr val="7030A0"/>
              </a:solidFill>
            </a:endParaRPr>
          </a:p>
        </p:txBody>
      </p:sp>
    </p:spTree>
    <p:extLst>
      <p:ext uri="{BB962C8B-B14F-4D97-AF65-F5344CB8AC3E}">
        <p14:creationId xmlns:p14="http://schemas.microsoft.com/office/powerpoint/2010/main" val="1542913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7E83D0-6E78-4FC9-8D07-0DD25C72AEEA}"/>
              </a:ext>
            </a:extLst>
          </p:cNvPr>
          <p:cNvPicPr>
            <a:picLocks noChangeAspect="1"/>
          </p:cNvPicPr>
          <p:nvPr/>
        </p:nvPicPr>
        <p:blipFill>
          <a:blip r:embed="rId2"/>
          <a:stretch>
            <a:fillRect/>
          </a:stretch>
        </p:blipFill>
        <p:spPr>
          <a:xfrm>
            <a:off x="1087010" y="1481328"/>
            <a:ext cx="9788254" cy="4242167"/>
          </a:xfrm>
          <a:prstGeom prst="rect">
            <a:avLst/>
          </a:prstGeom>
        </p:spPr>
      </p:pic>
      <p:sp>
        <p:nvSpPr>
          <p:cNvPr id="3" name="CuadroTexto 2">
            <a:extLst>
              <a:ext uri="{FF2B5EF4-FFF2-40B4-BE49-F238E27FC236}">
                <a16:creationId xmlns:a16="http://schemas.microsoft.com/office/drawing/2014/main" id="{45708BEF-7449-4496-A8AB-7BE2F5A3D01A}"/>
              </a:ext>
            </a:extLst>
          </p:cNvPr>
          <p:cNvSpPr txBox="1"/>
          <p:nvPr/>
        </p:nvSpPr>
        <p:spPr>
          <a:xfrm>
            <a:off x="958881" y="646176"/>
            <a:ext cx="9788254" cy="369332"/>
          </a:xfrm>
          <a:prstGeom prst="rect">
            <a:avLst/>
          </a:prstGeom>
          <a:solidFill>
            <a:srgbClr val="FFD5FA"/>
          </a:solidFill>
        </p:spPr>
        <p:txBody>
          <a:bodyPr wrap="square" rtlCol="0">
            <a:spAutoFit/>
          </a:bodyPr>
          <a:lstStyle/>
          <a:p>
            <a:r>
              <a:rPr lang="es-ES" dirty="0">
                <a:solidFill>
                  <a:srgbClr val="7030A0"/>
                </a:solidFill>
              </a:rPr>
              <a:t>Creo un nuevo proyecto, dentro de la solución para tener la conexión a </a:t>
            </a:r>
            <a:r>
              <a:rPr lang="es-ES" dirty="0" err="1">
                <a:solidFill>
                  <a:srgbClr val="7030A0"/>
                </a:solidFill>
              </a:rPr>
              <a:t>bbdd</a:t>
            </a:r>
            <a:r>
              <a:rPr lang="es-ES" dirty="0">
                <a:solidFill>
                  <a:srgbClr val="7030A0"/>
                </a:solidFill>
              </a:rPr>
              <a:t>.</a:t>
            </a:r>
          </a:p>
        </p:txBody>
      </p:sp>
    </p:spTree>
    <p:extLst>
      <p:ext uri="{BB962C8B-B14F-4D97-AF65-F5344CB8AC3E}">
        <p14:creationId xmlns:p14="http://schemas.microsoft.com/office/powerpoint/2010/main" val="278133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1C5C5D9-F8C1-4EE1-94E9-191869FE2C68}"/>
              </a:ext>
            </a:extLst>
          </p:cNvPr>
          <p:cNvPicPr>
            <a:picLocks noChangeAspect="1"/>
          </p:cNvPicPr>
          <p:nvPr/>
        </p:nvPicPr>
        <p:blipFill>
          <a:blip r:embed="rId2"/>
          <a:stretch>
            <a:fillRect/>
          </a:stretch>
        </p:blipFill>
        <p:spPr>
          <a:xfrm>
            <a:off x="976744" y="748181"/>
            <a:ext cx="10502023" cy="5361637"/>
          </a:xfrm>
          <a:prstGeom prst="rect">
            <a:avLst/>
          </a:prstGeom>
        </p:spPr>
      </p:pic>
    </p:spTree>
    <p:extLst>
      <p:ext uri="{BB962C8B-B14F-4D97-AF65-F5344CB8AC3E}">
        <p14:creationId xmlns:p14="http://schemas.microsoft.com/office/powerpoint/2010/main" val="326211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A8FA30-5638-4DE9-B6A7-6F269B00802B}"/>
              </a:ext>
            </a:extLst>
          </p:cNvPr>
          <p:cNvSpPr txBox="1"/>
          <p:nvPr/>
        </p:nvSpPr>
        <p:spPr>
          <a:xfrm>
            <a:off x="1342929" y="323010"/>
            <a:ext cx="9788254" cy="646331"/>
          </a:xfrm>
          <a:prstGeom prst="rect">
            <a:avLst/>
          </a:prstGeom>
          <a:solidFill>
            <a:srgbClr val="FFD5FA"/>
          </a:solidFill>
        </p:spPr>
        <p:txBody>
          <a:bodyPr wrap="square" rtlCol="0">
            <a:spAutoFit/>
          </a:bodyPr>
          <a:lstStyle/>
          <a:p>
            <a:r>
              <a:rPr lang="es-ES" dirty="0">
                <a:solidFill>
                  <a:srgbClr val="7030A0"/>
                </a:solidFill>
              </a:rPr>
              <a:t>A través de </a:t>
            </a:r>
            <a:r>
              <a:rPr lang="es-ES" dirty="0" err="1">
                <a:solidFill>
                  <a:srgbClr val="7030A0"/>
                </a:solidFill>
              </a:rPr>
              <a:t>NuGet</a:t>
            </a:r>
            <a:r>
              <a:rPr lang="es-ES" dirty="0">
                <a:solidFill>
                  <a:srgbClr val="7030A0"/>
                </a:solidFill>
              </a:rPr>
              <a:t> me instalo el </a:t>
            </a:r>
            <a:r>
              <a:rPr lang="es-ES" dirty="0" err="1">
                <a:solidFill>
                  <a:srgbClr val="7030A0"/>
                </a:solidFill>
              </a:rPr>
              <a:t>Pomelo.EntityFrameworkCore.MySql</a:t>
            </a:r>
            <a:r>
              <a:rPr lang="es-ES" dirty="0">
                <a:solidFill>
                  <a:srgbClr val="7030A0"/>
                </a:solidFill>
              </a:rPr>
              <a:t> y el </a:t>
            </a:r>
            <a:r>
              <a:rPr lang="es-ES" dirty="0" err="1">
                <a:solidFill>
                  <a:srgbClr val="7030A0"/>
                </a:solidFill>
              </a:rPr>
              <a:t>EntityFramework</a:t>
            </a:r>
            <a:r>
              <a:rPr lang="es-ES" dirty="0">
                <a:solidFill>
                  <a:srgbClr val="7030A0"/>
                </a:solidFill>
              </a:rPr>
              <a:t> para </a:t>
            </a:r>
            <a:r>
              <a:rPr lang="es-ES" dirty="0" err="1">
                <a:solidFill>
                  <a:srgbClr val="7030A0"/>
                </a:solidFill>
              </a:rPr>
              <a:t>.Net</a:t>
            </a:r>
            <a:r>
              <a:rPr lang="es-ES" dirty="0">
                <a:solidFill>
                  <a:srgbClr val="7030A0"/>
                </a:solidFill>
              </a:rPr>
              <a:t> Core.</a:t>
            </a:r>
          </a:p>
        </p:txBody>
      </p:sp>
      <p:pic>
        <p:nvPicPr>
          <p:cNvPr id="4" name="Imagen 3">
            <a:extLst>
              <a:ext uri="{FF2B5EF4-FFF2-40B4-BE49-F238E27FC236}">
                <a16:creationId xmlns:a16="http://schemas.microsoft.com/office/drawing/2014/main" id="{87C924B7-C51D-49DD-94AB-39A087E27AFD}"/>
              </a:ext>
            </a:extLst>
          </p:cNvPr>
          <p:cNvPicPr>
            <a:picLocks noChangeAspect="1"/>
          </p:cNvPicPr>
          <p:nvPr/>
        </p:nvPicPr>
        <p:blipFill>
          <a:blip r:embed="rId2"/>
          <a:stretch>
            <a:fillRect/>
          </a:stretch>
        </p:blipFill>
        <p:spPr>
          <a:xfrm>
            <a:off x="2075776" y="1746504"/>
            <a:ext cx="8040448" cy="4465320"/>
          </a:xfrm>
          <a:prstGeom prst="rect">
            <a:avLst/>
          </a:prstGeom>
        </p:spPr>
      </p:pic>
    </p:spTree>
    <p:extLst>
      <p:ext uri="{BB962C8B-B14F-4D97-AF65-F5344CB8AC3E}">
        <p14:creationId xmlns:p14="http://schemas.microsoft.com/office/powerpoint/2010/main" val="226011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CE48BD-FCAA-4AD4-A89E-A5866E86750B}"/>
              </a:ext>
            </a:extLst>
          </p:cNvPr>
          <p:cNvPicPr>
            <a:picLocks noChangeAspect="1"/>
          </p:cNvPicPr>
          <p:nvPr/>
        </p:nvPicPr>
        <p:blipFill rotWithShape="1">
          <a:blip r:embed="rId2"/>
          <a:srcRect b="19467"/>
          <a:stretch/>
        </p:blipFill>
        <p:spPr>
          <a:xfrm>
            <a:off x="754676" y="720312"/>
            <a:ext cx="10682647" cy="4839239"/>
          </a:xfrm>
          <a:prstGeom prst="rect">
            <a:avLst/>
          </a:prstGeom>
        </p:spPr>
      </p:pic>
    </p:spTree>
    <p:extLst>
      <p:ext uri="{BB962C8B-B14F-4D97-AF65-F5344CB8AC3E}">
        <p14:creationId xmlns:p14="http://schemas.microsoft.com/office/powerpoint/2010/main" val="314658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08C4B43-6981-4F11-89B9-FEC08D190A11}"/>
              </a:ext>
            </a:extLst>
          </p:cNvPr>
          <p:cNvPicPr>
            <a:picLocks noChangeAspect="1"/>
          </p:cNvPicPr>
          <p:nvPr/>
        </p:nvPicPr>
        <p:blipFill rotWithShape="1">
          <a:blip r:embed="rId2"/>
          <a:srcRect l="2775" t="15067" r="27550" b="18400"/>
          <a:stretch/>
        </p:blipFill>
        <p:spPr>
          <a:xfrm>
            <a:off x="1389888" y="786571"/>
            <a:ext cx="9838944" cy="5284858"/>
          </a:xfrm>
          <a:prstGeom prst="rect">
            <a:avLst/>
          </a:prstGeom>
        </p:spPr>
      </p:pic>
    </p:spTree>
    <p:extLst>
      <p:ext uri="{BB962C8B-B14F-4D97-AF65-F5344CB8AC3E}">
        <p14:creationId xmlns:p14="http://schemas.microsoft.com/office/powerpoint/2010/main" val="3244671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BC2523F-01B1-4199-B209-B7A029CF661E}"/>
              </a:ext>
            </a:extLst>
          </p:cNvPr>
          <p:cNvPicPr>
            <a:picLocks noChangeAspect="1"/>
          </p:cNvPicPr>
          <p:nvPr/>
        </p:nvPicPr>
        <p:blipFill>
          <a:blip r:embed="rId2"/>
          <a:stretch>
            <a:fillRect/>
          </a:stretch>
        </p:blipFill>
        <p:spPr>
          <a:xfrm>
            <a:off x="1296162" y="1004887"/>
            <a:ext cx="4991100" cy="4848225"/>
          </a:xfrm>
          <a:prstGeom prst="rect">
            <a:avLst/>
          </a:prstGeom>
        </p:spPr>
      </p:pic>
      <p:sp>
        <p:nvSpPr>
          <p:cNvPr id="3" name="CuadroTexto 2">
            <a:extLst>
              <a:ext uri="{FF2B5EF4-FFF2-40B4-BE49-F238E27FC236}">
                <a16:creationId xmlns:a16="http://schemas.microsoft.com/office/drawing/2014/main" id="{A054EBE1-E134-4CB4-927D-D441CB06EB4A}"/>
              </a:ext>
            </a:extLst>
          </p:cNvPr>
          <p:cNvSpPr txBox="1"/>
          <p:nvPr/>
        </p:nvSpPr>
        <p:spPr>
          <a:xfrm>
            <a:off x="6711695" y="4309794"/>
            <a:ext cx="4035439" cy="1477328"/>
          </a:xfrm>
          <a:prstGeom prst="rect">
            <a:avLst/>
          </a:prstGeom>
          <a:solidFill>
            <a:srgbClr val="FFD5FA"/>
          </a:solidFill>
        </p:spPr>
        <p:txBody>
          <a:bodyPr wrap="square" rtlCol="0">
            <a:spAutoFit/>
          </a:bodyPr>
          <a:lstStyle/>
          <a:p>
            <a:r>
              <a:rPr lang="es-ES" dirty="0">
                <a:solidFill>
                  <a:srgbClr val="7030A0"/>
                </a:solidFill>
              </a:rPr>
              <a:t>Hasta ahora la estructura de mi Web API es esta. Es importante comprobar que en el </a:t>
            </a:r>
            <a:r>
              <a:rPr lang="es-ES" dirty="0" err="1">
                <a:solidFill>
                  <a:srgbClr val="7030A0"/>
                </a:solidFill>
              </a:rPr>
              <a:t>DBContext</a:t>
            </a:r>
            <a:r>
              <a:rPr lang="es-ES" dirty="0">
                <a:solidFill>
                  <a:srgbClr val="7030A0"/>
                </a:solidFill>
              </a:rPr>
              <a:t> dentro de las dependencias de </a:t>
            </a:r>
            <a:r>
              <a:rPr lang="es-ES" dirty="0" err="1">
                <a:solidFill>
                  <a:srgbClr val="7030A0"/>
                </a:solidFill>
              </a:rPr>
              <a:t>NuGet</a:t>
            </a:r>
            <a:r>
              <a:rPr lang="es-ES" dirty="0">
                <a:solidFill>
                  <a:srgbClr val="7030A0"/>
                </a:solidFill>
              </a:rPr>
              <a:t> haya instalado los dos paquetes que le pedimos.</a:t>
            </a:r>
          </a:p>
        </p:txBody>
      </p:sp>
    </p:spTree>
    <p:extLst>
      <p:ext uri="{BB962C8B-B14F-4D97-AF65-F5344CB8AC3E}">
        <p14:creationId xmlns:p14="http://schemas.microsoft.com/office/powerpoint/2010/main" val="2383517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37F705-ADCE-4ED2-A2D9-EEE196076123}"/>
              </a:ext>
            </a:extLst>
          </p:cNvPr>
          <p:cNvPicPr>
            <a:picLocks noChangeAspect="1"/>
          </p:cNvPicPr>
          <p:nvPr/>
        </p:nvPicPr>
        <p:blipFill>
          <a:blip r:embed="rId2"/>
          <a:stretch>
            <a:fillRect/>
          </a:stretch>
        </p:blipFill>
        <p:spPr>
          <a:xfrm>
            <a:off x="1709927" y="1431376"/>
            <a:ext cx="8814817" cy="4966193"/>
          </a:xfrm>
          <a:prstGeom prst="rect">
            <a:avLst/>
          </a:prstGeom>
        </p:spPr>
      </p:pic>
      <p:sp>
        <p:nvSpPr>
          <p:cNvPr id="3" name="CuadroTexto 2">
            <a:extLst>
              <a:ext uri="{FF2B5EF4-FFF2-40B4-BE49-F238E27FC236}">
                <a16:creationId xmlns:a16="http://schemas.microsoft.com/office/drawing/2014/main" id="{50DCED19-1093-42D2-9554-CAB98F6939DD}"/>
              </a:ext>
            </a:extLst>
          </p:cNvPr>
          <p:cNvSpPr txBox="1"/>
          <p:nvPr/>
        </p:nvSpPr>
        <p:spPr>
          <a:xfrm>
            <a:off x="1709927" y="697914"/>
            <a:ext cx="3685033" cy="369332"/>
          </a:xfrm>
          <a:prstGeom prst="rect">
            <a:avLst/>
          </a:prstGeom>
          <a:solidFill>
            <a:srgbClr val="FFD5FA"/>
          </a:solidFill>
        </p:spPr>
        <p:txBody>
          <a:bodyPr wrap="square" rtlCol="0">
            <a:spAutoFit/>
          </a:bodyPr>
          <a:lstStyle/>
          <a:p>
            <a:r>
              <a:rPr lang="es-ES" dirty="0">
                <a:solidFill>
                  <a:srgbClr val="7030A0"/>
                </a:solidFill>
              </a:rPr>
              <a:t>Ahora abrimos la consola de </a:t>
            </a:r>
            <a:r>
              <a:rPr lang="es-ES" dirty="0" err="1">
                <a:solidFill>
                  <a:srgbClr val="7030A0"/>
                </a:solidFill>
              </a:rPr>
              <a:t>NuGet</a:t>
            </a:r>
            <a:r>
              <a:rPr lang="es-ES" dirty="0">
                <a:solidFill>
                  <a:srgbClr val="7030A0"/>
                </a:solidFill>
              </a:rPr>
              <a:t>.</a:t>
            </a:r>
          </a:p>
        </p:txBody>
      </p:sp>
    </p:spTree>
    <p:extLst>
      <p:ext uri="{BB962C8B-B14F-4D97-AF65-F5344CB8AC3E}">
        <p14:creationId xmlns:p14="http://schemas.microsoft.com/office/powerpoint/2010/main" val="223294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598DB59-A010-4603-A9B1-900F1DC49B16}"/>
              </a:ext>
            </a:extLst>
          </p:cNvPr>
          <p:cNvSpPr/>
          <p:nvPr/>
        </p:nvSpPr>
        <p:spPr>
          <a:xfrm>
            <a:off x="3048000" y="2690336"/>
            <a:ext cx="6096000" cy="369332"/>
          </a:xfrm>
          <a:prstGeom prst="rect">
            <a:avLst/>
          </a:prstGeom>
        </p:spPr>
        <p:txBody>
          <a:bodyPr>
            <a:spAutoFit/>
          </a:bodyPr>
          <a:lstStyle/>
          <a:p>
            <a:endParaRPr lang="en-IE" dirty="0"/>
          </a:p>
        </p:txBody>
      </p:sp>
      <p:sp>
        <p:nvSpPr>
          <p:cNvPr id="3" name="CuadroTexto 2">
            <a:extLst>
              <a:ext uri="{FF2B5EF4-FFF2-40B4-BE49-F238E27FC236}">
                <a16:creationId xmlns:a16="http://schemas.microsoft.com/office/drawing/2014/main" id="{B9EB7052-BB4A-4AB0-A6D7-56B710C91403}"/>
              </a:ext>
            </a:extLst>
          </p:cNvPr>
          <p:cNvSpPr txBox="1"/>
          <p:nvPr/>
        </p:nvSpPr>
        <p:spPr>
          <a:xfrm>
            <a:off x="1746503" y="414450"/>
            <a:ext cx="7598665" cy="369332"/>
          </a:xfrm>
          <a:prstGeom prst="rect">
            <a:avLst/>
          </a:prstGeom>
          <a:solidFill>
            <a:srgbClr val="FFD5FA"/>
          </a:solidFill>
        </p:spPr>
        <p:txBody>
          <a:bodyPr wrap="square" rtlCol="0">
            <a:spAutoFit/>
          </a:bodyPr>
          <a:lstStyle/>
          <a:p>
            <a:r>
              <a:rPr lang="es-ES" dirty="0">
                <a:solidFill>
                  <a:srgbClr val="7030A0"/>
                </a:solidFill>
              </a:rPr>
              <a:t>Ahora ya solo queda conectar con la </a:t>
            </a:r>
            <a:r>
              <a:rPr lang="es-ES" dirty="0" err="1">
                <a:solidFill>
                  <a:srgbClr val="7030A0"/>
                </a:solidFill>
              </a:rPr>
              <a:t>bbdd</a:t>
            </a:r>
            <a:r>
              <a:rPr lang="es-ES" dirty="0">
                <a:solidFill>
                  <a:srgbClr val="7030A0"/>
                </a:solidFill>
              </a:rPr>
              <a:t> y crear nuestras entidades.</a:t>
            </a:r>
          </a:p>
        </p:txBody>
      </p:sp>
      <p:sp>
        <p:nvSpPr>
          <p:cNvPr id="4" name="CuadroTexto 3">
            <a:extLst>
              <a:ext uri="{FF2B5EF4-FFF2-40B4-BE49-F238E27FC236}">
                <a16:creationId xmlns:a16="http://schemas.microsoft.com/office/drawing/2014/main" id="{C396EBEE-BEC4-4FFE-BD7F-D0D567A155D7}"/>
              </a:ext>
            </a:extLst>
          </p:cNvPr>
          <p:cNvSpPr txBox="1"/>
          <p:nvPr/>
        </p:nvSpPr>
        <p:spPr>
          <a:xfrm>
            <a:off x="1746502" y="1636698"/>
            <a:ext cx="7598665" cy="4524315"/>
          </a:xfrm>
          <a:prstGeom prst="rect">
            <a:avLst/>
          </a:prstGeom>
          <a:solidFill>
            <a:srgbClr val="FFD5FA"/>
          </a:solidFill>
        </p:spPr>
        <p:txBody>
          <a:bodyPr wrap="square" rtlCol="0">
            <a:spAutoFit/>
          </a:bodyPr>
          <a:lstStyle/>
          <a:p>
            <a:r>
              <a:rPr lang="es-ES" dirty="0">
                <a:solidFill>
                  <a:srgbClr val="7030A0"/>
                </a:solidFill>
              </a:rPr>
              <a:t>Entre la bibliografía encontré que debería funcionar ejecutando la siguiente orden en la consola del </a:t>
            </a:r>
            <a:r>
              <a:rPr lang="es-ES" dirty="0" err="1">
                <a:solidFill>
                  <a:srgbClr val="7030A0"/>
                </a:solidFill>
              </a:rPr>
              <a:t>NuGet</a:t>
            </a:r>
            <a:r>
              <a:rPr lang="es-ES" dirty="0">
                <a:solidFill>
                  <a:srgbClr val="7030A0"/>
                </a:solidFill>
              </a:rPr>
              <a:t>:</a:t>
            </a:r>
          </a:p>
          <a:p>
            <a:endParaRPr lang="es-ES" dirty="0">
              <a:solidFill>
                <a:srgbClr val="7030A0"/>
              </a:solidFill>
            </a:endParaRPr>
          </a:p>
          <a:p>
            <a:r>
              <a:rPr lang="en-IE" dirty="0">
                <a:solidFill>
                  <a:srgbClr val="000000"/>
                </a:solidFill>
                <a:latin typeface="Consolas" panose="020B0609020204030204" pitchFamily="49" charset="0"/>
              </a:rPr>
              <a:t>dotnet </a:t>
            </a:r>
            <a:r>
              <a:rPr lang="en-IE" dirty="0" err="1">
                <a:solidFill>
                  <a:srgbClr val="000000"/>
                </a:solidFill>
                <a:latin typeface="Consolas" panose="020B0609020204030204" pitchFamily="49" charset="0"/>
              </a:rPr>
              <a:t>ef</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dbcontext</a:t>
            </a:r>
            <a:r>
              <a:rPr lang="en-IE" dirty="0">
                <a:solidFill>
                  <a:srgbClr val="000000"/>
                </a:solidFill>
                <a:latin typeface="Consolas" panose="020B0609020204030204" pitchFamily="49" charset="0"/>
              </a:rPr>
              <a:t> scaffold "Server=</a:t>
            </a:r>
            <a:r>
              <a:rPr lang="en-IE" dirty="0" err="1">
                <a:solidFill>
                  <a:srgbClr val="000000"/>
                </a:solidFill>
                <a:latin typeface="Consolas" panose="020B0609020204030204" pitchFamily="49" charset="0"/>
              </a:rPr>
              <a:t>localhost;User</a:t>
            </a:r>
            <a:r>
              <a:rPr lang="en-IE" dirty="0">
                <a:solidFill>
                  <a:srgbClr val="000000"/>
                </a:solidFill>
                <a:latin typeface="Consolas" panose="020B0609020204030204" pitchFamily="49" charset="0"/>
              </a:rPr>
              <a:t> Id=</a:t>
            </a:r>
            <a:r>
              <a:rPr lang="en-IE" dirty="0" err="1">
                <a:solidFill>
                  <a:srgbClr val="000000"/>
                </a:solidFill>
                <a:latin typeface="Consolas" panose="020B0609020204030204" pitchFamily="49" charset="0"/>
              </a:rPr>
              <a:t>root;Password</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MyPassword;Database</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analisisschema</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Pomelo.EntityFrameworkCore.MySql</a:t>
            </a:r>
            <a:r>
              <a:rPr lang="en-IE" dirty="0">
                <a:solidFill>
                  <a:srgbClr val="000000"/>
                </a:solidFill>
                <a:latin typeface="Consolas" panose="020B0609020204030204" pitchFamily="49" charset="0"/>
              </a:rPr>
              <a:t>" -c </a:t>
            </a:r>
            <a:r>
              <a:rPr lang="en-IE" dirty="0" err="1">
                <a:solidFill>
                  <a:srgbClr val="000000"/>
                </a:solidFill>
                <a:latin typeface="Consolas" panose="020B0609020204030204" pitchFamily="49" charset="0"/>
              </a:rPr>
              <a:t>MyDbContext</a:t>
            </a:r>
            <a:r>
              <a:rPr lang="en-IE" dirty="0">
                <a:solidFill>
                  <a:srgbClr val="000000"/>
                </a:solidFill>
                <a:latin typeface="Consolas" panose="020B0609020204030204" pitchFamily="49" charset="0"/>
              </a:rPr>
              <a:t> -o Models</a:t>
            </a:r>
            <a:endParaRPr lang="en-IE" dirty="0"/>
          </a:p>
          <a:p>
            <a:endParaRPr lang="es-ES" dirty="0">
              <a:solidFill>
                <a:srgbClr val="7030A0"/>
              </a:solidFill>
            </a:endParaRPr>
          </a:p>
          <a:p>
            <a:r>
              <a:rPr lang="es-ES" dirty="0">
                <a:solidFill>
                  <a:srgbClr val="7030A0"/>
                </a:solidFill>
              </a:rPr>
              <a:t>Pero a mí no me funcionó, así que lo hice así (otra forma que encontré aquí: </a:t>
            </a:r>
            <a:r>
              <a:rPr lang="es-ES" dirty="0">
                <a:solidFill>
                  <a:schemeClr val="bg1"/>
                </a:solidFill>
              </a:rPr>
              <a:t>https://github.com/PomeloFoundation/Pomelo.EntityFrameworkCore.MySql/issues/490</a:t>
            </a:r>
            <a:r>
              <a:rPr lang="es-ES" dirty="0">
                <a:solidFill>
                  <a:srgbClr val="7030A0"/>
                </a:solidFill>
              </a:rPr>
              <a:t>):</a:t>
            </a:r>
          </a:p>
          <a:p>
            <a:endParaRPr lang="es-ES" dirty="0">
              <a:solidFill>
                <a:srgbClr val="7030A0"/>
              </a:solidFill>
            </a:endParaRPr>
          </a:p>
          <a:p>
            <a:r>
              <a:rPr lang="en-IE" dirty="0">
                <a:solidFill>
                  <a:schemeClr val="bg1"/>
                </a:solidFill>
              </a:rPr>
              <a:t>Scaffold-</a:t>
            </a:r>
            <a:r>
              <a:rPr lang="en-IE" dirty="0" err="1">
                <a:solidFill>
                  <a:schemeClr val="bg1"/>
                </a:solidFill>
              </a:rPr>
              <a:t>DbContext</a:t>
            </a:r>
            <a:r>
              <a:rPr lang="en-IE" dirty="0">
                <a:solidFill>
                  <a:schemeClr val="bg1"/>
                </a:solidFill>
              </a:rPr>
              <a:t> "Server=</a:t>
            </a:r>
            <a:r>
              <a:rPr lang="en-IE" dirty="0" err="1">
                <a:solidFill>
                  <a:schemeClr val="bg1"/>
                </a:solidFill>
              </a:rPr>
              <a:t>localhost;User</a:t>
            </a:r>
            <a:r>
              <a:rPr lang="en-IE" dirty="0">
                <a:solidFill>
                  <a:schemeClr val="bg1"/>
                </a:solidFill>
              </a:rPr>
              <a:t> Id=</a:t>
            </a:r>
            <a:r>
              <a:rPr lang="en-IE" dirty="0" err="1">
                <a:solidFill>
                  <a:schemeClr val="bg1"/>
                </a:solidFill>
              </a:rPr>
              <a:t>root;Password</a:t>
            </a:r>
            <a:r>
              <a:rPr lang="en-IE" dirty="0">
                <a:solidFill>
                  <a:schemeClr val="bg1"/>
                </a:solidFill>
              </a:rPr>
              <a:t>=</a:t>
            </a:r>
            <a:r>
              <a:rPr lang="en-IE" dirty="0" err="1">
                <a:solidFill>
                  <a:schemeClr val="bg1"/>
                </a:solidFill>
              </a:rPr>
              <a:t>MyPassword;Database</a:t>
            </a:r>
            <a:r>
              <a:rPr lang="en-IE" dirty="0">
                <a:solidFill>
                  <a:schemeClr val="bg1"/>
                </a:solidFill>
              </a:rPr>
              <a:t>=</a:t>
            </a:r>
            <a:r>
              <a:rPr lang="en-IE" dirty="0" err="1">
                <a:solidFill>
                  <a:schemeClr val="bg1"/>
                </a:solidFill>
              </a:rPr>
              <a:t>analisisschema</a:t>
            </a:r>
            <a:r>
              <a:rPr lang="en-IE" dirty="0">
                <a:solidFill>
                  <a:schemeClr val="bg1"/>
                </a:solidFill>
              </a:rPr>
              <a:t>" </a:t>
            </a:r>
            <a:r>
              <a:rPr lang="en-IE" dirty="0" err="1">
                <a:solidFill>
                  <a:schemeClr val="bg1"/>
                </a:solidFill>
              </a:rPr>
              <a:t>Pomelo.EntityFrameworkCore.MySql</a:t>
            </a:r>
            <a:r>
              <a:rPr lang="en-IE" dirty="0">
                <a:solidFill>
                  <a:schemeClr val="bg1"/>
                </a:solidFill>
              </a:rPr>
              <a:t> -</a:t>
            </a:r>
            <a:r>
              <a:rPr lang="en-IE" dirty="0" err="1">
                <a:solidFill>
                  <a:schemeClr val="bg1"/>
                </a:solidFill>
              </a:rPr>
              <a:t>OutputDir</a:t>
            </a:r>
            <a:r>
              <a:rPr lang="en-IE" dirty="0">
                <a:solidFill>
                  <a:schemeClr val="bg1"/>
                </a:solidFill>
              </a:rPr>
              <a:t> Models</a:t>
            </a:r>
            <a:endParaRPr lang="es-ES" dirty="0">
              <a:solidFill>
                <a:schemeClr val="bg1"/>
              </a:solidFill>
            </a:endParaRPr>
          </a:p>
          <a:p>
            <a:endParaRPr lang="es-ES" dirty="0">
              <a:solidFill>
                <a:srgbClr val="7030A0"/>
              </a:solidFill>
            </a:endParaRPr>
          </a:p>
          <a:p>
            <a:endParaRPr lang="es-ES" dirty="0">
              <a:solidFill>
                <a:srgbClr val="7030A0"/>
              </a:solidFill>
            </a:endParaRPr>
          </a:p>
        </p:txBody>
      </p:sp>
    </p:spTree>
    <p:extLst>
      <p:ext uri="{BB962C8B-B14F-4D97-AF65-F5344CB8AC3E}">
        <p14:creationId xmlns:p14="http://schemas.microsoft.com/office/powerpoint/2010/main" val="1259994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11DB009-1F9C-47D3-890D-B8CC57246A3C}"/>
              </a:ext>
            </a:extLst>
          </p:cNvPr>
          <p:cNvPicPr>
            <a:picLocks noChangeAspect="1"/>
          </p:cNvPicPr>
          <p:nvPr/>
        </p:nvPicPr>
        <p:blipFill rotWithShape="1">
          <a:blip r:embed="rId2"/>
          <a:srcRect b="9796"/>
          <a:stretch/>
        </p:blipFill>
        <p:spPr>
          <a:xfrm>
            <a:off x="1484364" y="192023"/>
            <a:ext cx="2754832" cy="3300985"/>
          </a:xfrm>
          <a:prstGeom prst="rect">
            <a:avLst/>
          </a:prstGeom>
        </p:spPr>
      </p:pic>
      <p:sp>
        <p:nvSpPr>
          <p:cNvPr id="4" name="CuadroTexto 3">
            <a:extLst>
              <a:ext uri="{FF2B5EF4-FFF2-40B4-BE49-F238E27FC236}">
                <a16:creationId xmlns:a16="http://schemas.microsoft.com/office/drawing/2014/main" id="{4037B569-C825-44D8-AE8C-C5035765E29A}"/>
              </a:ext>
            </a:extLst>
          </p:cNvPr>
          <p:cNvSpPr txBox="1"/>
          <p:nvPr/>
        </p:nvSpPr>
        <p:spPr>
          <a:xfrm>
            <a:off x="4471415" y="707058"/>
            <a:ext cx="6117337" cy="2031325"/>
          </a:xfrm>
          <a:prstGeom prst="rect">
            <a:avLst/>
          </a:prstGeom>
          <a:solidFill>
            <a:srgbClr val="FFD5FA"/>
          </a:solidFill>
        </p:spPr>
        <p:txBody>
          <a:bodyPr wrap="square" rtlCol="0">
            <a:spAutoFit/>
          </a:bodyPr>
          <a:lstStyle/>
          <a:p>
            <a:r>
              <a:rPr lang="es-ES" dirty="0">
                <a:solidFill>
                  <a:srgbClr val="7030A0"/>
                </a:solidFill>
              </a:rPr>
              <a:t>Esta es la estructura que crea:</a:t>
            </a:r>
          </a:p>
          <a:p>
            <a:r>
              <a:rPr lang="es-ES" dirty="0">
                <a:solidFill>
                  <a:srgbClr val="7030A0"/>
                </a:solidFill>
              </a:rPr>
              <a:t>Un modelo por cada tabla que tengamos en la </a:t>
            </a:r>
            <a:r>
              <a:rPr lang="es-ES" dirty="0" err="1">
                <a:solidFill>
                  <a:srgbClr val="7030A0"/>
                </a:solidFill>
              </a:rPr>
              <a:t>bbdd</a:t>
            </a:r>
            <a:r>
              <a:rPr lang="es-ES" dirty="0">
                <a:solidFill>
                  <a:srgbClr val="7030A0"/>
                </a:solidFill>
              </a:rPr>
              <a:t>.</a:t>
            </a:r>
          </a:p>
          <a:p>
            <a:r>
              <a:rPr lang="es-ES" dirty="0">
                <a:solidFill>
                  <a:srgbClr val="7030A0"/>
                </a:solidFill>
              </a:rPr>
              <a:t>La clase </a:t>
            </a:r>
            <a:r>
              <a:rPr lang="es-ES" dirty="0" err="1">
                <a:solidFill>
                  <a:srgbClr val="7030A0"/>
                </a:solidFill>
              </a:rPr>
              <a:t>Context</a:t>
            </a:r>
            <a:r>
              <a:rPr lang="es-ES" dirty="0">
                <a:solidFill>
                  <a:srgbClr val="7030A0"/>
                </a:solidFill>
              </a:rPr>
              <a:t>.</a:t>
            </a:r>
          </a:p>
          <a:p>
            <a:endParaRPr lang="es-ES" dirty="0">
              <a:solidFill>
                <a:srgbClr val="7030A0"/>
              </a:solidFill>
            </a:endParaRPr>
          </a:p>
          <a:p>
            <a:r>
              <a:rPr lang="es-ES" dirty="0">
                <a:solidFill>
                  <a:srgbClr val="7030A0"/>
                </a:solidFill>
              </a:rPr>
              <a:t>Además la cadena de conexión la tiene instanciada en el </a:t>
            </a:r>
            <a:r>
              <a:rPr lang="es-ES" dirty="0" err="1">
                <a:solidFill>
                  <a:srgbClr val="7030A0"/>
                </a:solidFill>
              </a:rPr>
              <a:t>Context</a:t>
            </a:r>
            <a:r>
              <a:rPr lang="es-ES" dirty="0">
                <a:solidFill>
                  <a:srgbClr val="7030A0"/>
                </a:solidFill>
              </a:rPr>
              <a:t> como un </a:t>
            </a:r>
            <a:r>
              <a:rPr lang="es-ES" dirty="0" err="1">
                <a:solidFill>
                  <a:srgbClr val="7030A0"/>
                </a:solidFill>
              </a:rPr>
              <a:t>String</a:t>
            </a:r>
            <a:r>
              <a:rPr lang="es-ES" dirty="0">
                <a:solidFill>
                  <a:srgbClr val="7030A0"/>
                </a:solidFill>
              </a:rPr>
              <a:t>, así que por seguridad creo un archivo </a:t>
            </a:r>
            <a:r>
              <a:rPr lang="es-ES" dirty="0" err="1">
                <a:solidFill>
                  <a:srgbClr val="7030A0"/>
                </a:solidFill>
              </a:rPr>
              <a:t>json</a:t>
            </a:r>
            <a:r>
              <a:rPr lang="es-ES" dirty="0">
                <a:solidFill>
                  <a:srgbClr val="7030A0"/>
                </a:solidFill>
              </a:rPr>
              <a:t> de configuración donde la almaceno.</a:t>
            </a:r>
          </a:p>
        </p:txBody>
      </p:sp>
      <p:pic>
        <p:nvPicPr>
          <p:cNvPr id="5" name="Imagen 4">
            <a:extLst>
              <a:ext uri="{FF2B5EF4-FFF2-40B4-BE49-F238E27FC236}">
                <a16:creationId xmlns:a16="http://schemas.microsoft.com/office/drawing/2014/main" id="{325F5375-337D-4ABA-827D-9A494E18007C}"/>
              </a:ext>
            </a:extLst>
          </p:cNvPr>
          <p:cNvPicPr>
            <a:picLocks noChangeAspect="1"/>
          </p:cNvPicPr>
          <p:nvPr/>
        </p:nvPicPr>
        <p:blipFill rotWithShape="1">
          <a:blip r:embed="rId3"/>
          <a:srcRect l="2475" t="12400" b="37867"/>
          <a:stretch/>
        </p:blipFill>
        <p:spPr>
          <a:xfrm>
            <a:off x="1335024" y="3763653"/>
            <a:ext cx="9901428" cy="2840220"/>
          </a:xfrm>
          <a:prstGeom prst="rect">
            <a:avLst/>
          </a:prstGeom>
        </p:spPr>
      </p:pic>
    </p:spTree>
    <p:extLst>
      <p:ext uri="{BB962C8B-B14F-4D97-AF65-F5344CB8AC3E}">
        <p14:creationId xmlns:p14="http://schemas.microsoft.com/office/powerpoint/2010/main" val="4033378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8752050-4F69-4E1E-92D6-3E0107ED2C9E}"/>
              </a:ext>
            </a:extLst>
          </p:cNvPr>
          <p:cNvPicPr>
            <a:picLocks noChangeAspect="1"/>
          </p:cNvPicPr>
          <p:nvPr/>
        </p:nvPicPr>
        <p:blipFill rotWithShape="1">
          <a:blip r:embed="rId2"/>
          <a:srcRect l="3030" t="15084" r="30985" b="18384"/>
          <a:stretch/>
        </p:blipFill>
        <p:spPr>
          <a:xfrm>
            <a:off x="1810328" y="1394691"/>
            <a:ext cx="8044872" cy="4562764"/>
          </a:xfrm>
          <a:prstGeom prst="rect">
            <a:avLst/>
          </a:prstGeom>
        </p:spPr>
      </p:pic>
      <p:sp>
        <p:nvSpPr>
          <p:cNvPr id="3" name="CuadroTexto 2">
            <a:extLst>
              <a:ext uri="{FF2B5EF4-FFF2-40B4-BE49-F238E27FC236}">
                <a16:creationId xmlns:a16="http://schemas.microsoft.com/office/drawing/2014/main" id="{E1E0F4B0-A622-4615-8005-DE7FEB4E18D3}"/>
              </a:ext>
            </a:extLst>
          </p:cNvPr>
          <p:cNvSpPr txBox="1"/>
          <p:nvPr/>
        </p:nvSpPr>
        <p:spPr>
          <a:xfrm>
            <a:off x="1746503" y="414450"/>
            <a:ext cx="7598665" cy="369332"/>
          </a:xfrm>
          <a:prstGeom prst="rect">
            <a:avLst/>
          </a:prstGeom>
          <a:solidFill>
            <a:srgbClr val="FFD5FA"/>
          </a:solidFill>
        </p:spPr>
        <p:txBody>
          <a:bodyPr wrap="square" rtlCol="0">
            <a:spAutoFit/>
          </a:bodyPr>
          <a:lstStyle/>
          <a:p>
            <a:r>
              <a:rPr lang="es-ES" dirty="0">
                <a:solidFill>
                  <a:srgbClr val="7030A0"/>
                </a:solidFill>
              </a:rPr>
              <a:t>En este punto necesito instalar dos paquetes más a través del </a:t>
            </a:r>
            <a:r>
              <a:rPr lang="es-ES" dirty="0" err="1">
                <a:solidFill>
                  <a:srgbClr val="7030A0"/>
                </a:solidFill>
              </a:rPr>
              <a:t>NuGet</a:t>
            </a:r>
            <a:r>
              <a:rPr lang="es-ES" dirty="0">
                <a:solidFill>
                  <a:srgbClr val="7030A0"/>
                </a:solidFill>
              </a:rPr>
              <a:t>.</a:t>
            </a:r>
          </a:p>
        </p:txBody>
      </p:sp>
    </p:spTree>
    <p:extLst>
      <p:ext uri="{BB962C8B-B14F-4D97-AF65-F5344CB8AC3E}">
        <p14:creationId xmlns:p14="http://schemas.microsoft.com/office/powerpoint/2010/main" val="16950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241659" y="-308582"/>
            <a:ext cx="9905998" cy="1478570"/>
          </a:xfrm>
        </p:spPr>
        <p:txBody>
          <a:bodyPr/>
          <a:lstStyle/>
          <a:p>
            <a:r>
              <a:rPr lang="es-ES" b="1" dirty="0">
                <a:solidFill>
                  <a:srgbClr val="7030A0"/>
                </a:solidFill>
              </a:rPr>
              <a:t>Datos: diseño de tablas</a:t>
            </a:r>
          </a:p>
        </p:txBody>
      </p:sp>
      <p:grpSp>
        <p:nvGrpSpPr>
          <p:cNvPr id="5" name="Grupo 4">
            <a:extLst>
              <a:ext uri="{FF2B5EF4-FFF2-40B4-BE49-F238E27FC236}">
                <a16:creationId xmlns:a16="http://schemas.microsoft.com/office/drawing/2014/main" id="{D4F8274E-2BA0-43C0-A9B7-4A78CE41D3DF}"/>
              </a:ext>
            </a:extLst>
          </p:cNvPr>
          <p:cNvGrpSpPr/>
          <p:nvPr/>
        </p:nvGrpSpPr>
        <p:grpSpPr>
          <a:xfrm>
            <a:off x="1241659" y="2043733"/>
            <a:ext cx="9403882" cy="2332821"/>
            <a:chOff x="1394059" y="994579"/>
            <a:chExt cx="9403882" cy="2332821"/>
          </a:xfrm>
        </p:grpSpPr>
        <p:grpSp>
          <p:nvGrpSpPr>
            <p:cNvPr id="22" name="Grupo 21">
              <a:extLst>
                <a:ext uri="{FF2B5EF4-FFF2-40B4-BE49-F238E27FC236}">
                  <a16:creationId xmlns:a16="http://schemas.microsoft.com/office/drawing/2014/main" id="{B71E0EB5-9F5D-4B76-91A1-5C4F2F304D73}"/>
                </a:ext>
              </a:extLst>
            </p:cNvPr>
            <p:cNvGrpSpPr/>
            <p:nvPr/>
          </p:nvGrpSpPr>
          <p:grpSpPr>
            <a:xfrm>
              <a:off x="8064500" y="994579"/>
              <a:ext cx="2733441" cy="2309812"/>
              <a:chOff x="1241659" y="865188"/>
              <a:chExt cx="2733441" cy="2309812"/>
            </a:xfrm>
          </p:grpSpPr>
          <p:grpSp>
            <p:nvGrpSpPr>
              <p:cNvPr id="23" name="Grupo 22">
                <a:extLst>
                  <a:ext uri="{FF2B5EF4-FFF2-40B4-BE49-F238E27FC236}">
                    <a16:creationId xmlns:a16="http://schemas.microsoft.com/office/drawing/2014/main" id="{04740776-513C-4677-BBB1-CF7B32761698}"/>
                  </a:ext>
                </a:extLst>
              </p:cNvPr>
              <p:cNvGrpSpPr/>
              <p:nvPr/>
            </p:nvGrpSpPr>
            <p:grpSpPr>
              <a:xfrm>
                <a:off x="1241659" y="865188"/>
                <a:ext cx="2733441" cy="2309812"/>
                <a:chOff x="1241659" y="2097088"/>
                <a:chExt cx="3022333" cy="4063080"/>
              </a:xfrm>
            </p:grpSpPr>
            <p:sp>
              <p:nvSpPr>
                <p:cNvPr id="26" name="Rectángulo 25">
                  <a:extLst>
                    <a:ext uri="{FF2B5EF4-FFF2-40B4-BE49-F238E27FC236}">
                      <a16:creationId xmlns:a16="http://schemas.microsoft.com/office/drawing/2014/main" id="{03C54FC1-E9AF-4BEA-A8F2-3CC70075BCCE}"/>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26">
                  <a:extLst>
                    <a:ext uri="{FF2B5EF4-FFF2-40B4-BE49-F238E27FC236}">
                      <a16:creationId xmlns:a16="http://schemas.microsoft.com/office/drawing/2014/main" id="{C45C1564-E58C-4DC6-96FD-22C2EF8D9C2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4" name="CuadroTexto 23">
                <a:extLst>
                  <a:ext uri="{FF2B5EF4-FFF2-40B4-BE49-F238E27FC236}">
                    <a16:creationId xmlns:a16="http://schemas.microsoft.com/office/drawing/2014/main" id="{4AD69CAC-33CF-435F-93B3-8C281055EDB0}"/>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PATOLOGIA</a:t>
                </a:r>
              </a:p>
            </p:txBody>
          </p:sp>
          <p:sp>
            <p:nvSpPr>
              <p:cNvPr id="25" name="CuadroTexto 24">
                <a:extLst>
                  <a:ext uri="{FF2B5EF4-FFF2-40B4-BE49-F238E27FC236}">
                    <a16:creationId xmlns:a16="http://schemas.microsoft.com/office/drawing/2014/main" id="{F4DC0B03-BCF7-4F72-BBD9-042F3FD15B78}"/>
                  </a:ext>
                </a:extLst>
              </p:cNvPr>
              <p:cNvSpPr txBox="1"/>
              <p:nvPr/>
            </p:nvSpPr>
            <p:spPr>
              <a:xfrm>
                <a:off x="1371600" y="1410901"/>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NOMBRE</a:t>
                </a:r>
              </a:p>
              <a:p>
                <a:r>
                  <a:rPr lang="es-ES" dirty="0">
                    <a:solidFill>
                      <a:srgbClr val="7030A0"/>
                    </a:solidFill>
                  </a:rPr>
                  <a:t>DESCRIPCION</a:t>
                </a:r>
              </a:p>
              <a:p>
                <a:r>
                  <a:rPr lang="es-ES" dirty="0">
                    <a:solidFill>
                      <a:srgbClr val="7030A0"/>
                    </a:solidFill>
                  </a:rPr>
                  <a:t>TRATAMIENTO</a:t>
                </a:r>
              </a:p>
              <a:p>
                <a:r>
                  <a:rPr lang="es-ES" dirty="0">
                    <a:solidFill>
                      <a:srgbClr val="7030A0"/>
                    </a:solidFill>
                  </a:rPr>
                  <a:t>RIESGOS</a:t>
                </a:r>
              </a:p>
              <a:p>
                <a:r>
                  <a:rPr lang="es-ES" dirty="0">
                    <a:solidFill>
                      <a:srgbClr val="7030A0"/>
                    </a:solidFill>
                  </a:rPr>
                  <a:t>RECOMENDACIONES</a:t>
                </a:r>
              </a:p>
            </p:txBody>
          </p:sp>
        </p:grpSp>
        <p:grpSp>
          <p:nvGrpSpPr>
            <p:cNvPr id="28" name="Grupo 27">
              <a:extLst>
                <a:ext uri="{FF2B5EF4-FFF2-40B4-BE49-F238E27FC236}">
                  <a16:creationId xmlns:a16="http://schemas.microsoft.com/office/drawing/2014/main" id="{3702A096-519D-4755-9C1B-C6700ABC2511}"/>
                </a:ext>
              </a:extLst>
            </p:cNvPr>
            <p:cNvGrpSpPr/>
            <p:nvPr/>
          </p:nvGrpSpPr>
          <p:grpSpPr>
            <a:xfrm>
              <a:off x="1394059" y="1017588"/>
              <a:ext cx="2733441" cy="2309812"/>
              <a:chOff x="1241659" y="865188"/>
              <a:chExt cx="2733441" cy="2309812"/>
            </a:xfrm>
          </p:grpSpPr>
          <p:grpSp>
            <p:nvGrpSpPr>
              <p:cNvPr id="29" name="Grupo 28">
                <a:extLst>
                  <a:ext uri="{FF2B5EF4-FFF2-40B4-BE49-F238E27FC236}">
                    <a16:creationId xmlns:a16="http://schemas.microsoft.com/office/drawing/2014/main" id="{9FB6AD8E-D666-4A42-8028-D01E4DB7AFAD}"/>
                  </a:ext>
                </a:extLst>
              </p:cNvPr>
              <p:cNvGrpSpPr/>
              <p:nvPr/>
            </p:nvGrpSpPr>
            <p:grpSpPr>
              <a:xfrm>
                <a:off x="1241659" y="865188"/>
                <a:ext cx="2733441" cy="2309812"/>
                <a:chOff x="1241659" y="2097088"/>
                <a:chExt cx="3022333" cy="4063080"/>
              </a:xfrm>
            </p:grpSpPr>
            <p:sp>
              <p:nvSpPr>
                <p:cNvPr id="32" name="Rectángulo 31">
                  <a:extLst>
                    <a:ext uri="{FF2B5EF4-FFF2-40B4-BE49-F238E27FC236}">
                      <a16:creationId xmlns:a16="http://schemas.microsoft.com/office/drawing/2014/main" id="{FF669E46-5C5E-46EC-A89B-E5187466321A}"/>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3" name="Conector recto 32">
                  <a:extLst>
                    <a:ext uri="{FF2B5EF4-FFF2-40B4-BE49-F238E27FC236}">
                      <a16:creationId xmlns:a16="http://schemas.microsoft.com/office/drawing/2014/main" id="{2DA121E8-E9B5-4ADF-BC23-7EFC7D66BD1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CuadroTexto 29">
                <a:extLst>
                  <a:ext uri="{FF2B5EF4-FFF2-40B4-BE49-F238E27FC236}">
                    <a16:creationId xmlns:a16="http://schemas.microsoft.com/office/drawing/2014/main" id="{FC0EB766-48A9-456B-8009-9FCFBEC44B2F}"/>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VALORES_ANALISIS</a:t>
                </a:r>
              </a:p>
            </p:txBody>
          </p:sp>
          <p:sp>
            <p:nvSpPr>
              <p:cNvPr id="31" name="CuadroTexto 30">
                <a:extLst>
                  <a:ext uri="{FF2B5EF4-FFF2-40B4-BE49-F238E27FC236}">
                    <a16:creationId xmlns:a16="http://schemas.microsoft.com/office/drawing/2014/main" id="{5D4BFD7D-A60D-4289-9254-8A30D01CCD54}"/>
                  </a:ext>
                </a:extLst>
              </p:cNvPr>
              <p:cNvSpPr txBox="1"/>
              <p:nvPr/>
            </p:nvSpPr>
            <p:spPr>
              <a:xfrm>
                <a:off x="1371601" y="1356222"/>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PARAMETRO</a:t>
                </a:r>
              </a:p>
              <a:p>
                <a:r>
                  <a:rPr lang="es-ES" dirty="0">
                    <a:solidFill>
                      <a:srgbClr val="7030A0"/>
                    </a:solidFill>
                  </a:rPr>
                  <a:t>MAX_MUJER</a:t>
                </a:r>
              </a:p>
              <a:p>
                <a:r>
                  <a:rPr lang="es-ES" dirty="0">
                    <a:solidFill>
                      <a:srgbClr val="7030A0"/>
                    </a:solidFill>
                  </a:rPr>
                  <a:t>MIN_MUJER</a:t>
                </a:r>
              </a:p>
              <a:p>
                <a:r>
                  <a:rPr lang="es-ES" dirty="0">
                    <a:solidFill>
                      <a:srgbClr val="7030A0"/>
                    </a:solidFill>
                  </a:rPr>
                  <a:t>MAX_VARON</a:t>
                </a:r>
              </a:p>
              <a:p>
                <a:r>
                  <a:rPr lang="es-ES" dirty="0">
                    <a:solidFill>
                      <a:srgbClr val="7030A0"/>
                    </a:solidFill>
                  </a:rPr>
                  <a:t>MIN_VARON</a:t>
                </a:r>
              </a:p>
            </p:txBody>
          </p:sp>
        </p:grpSp>
        <p:grpSp>
          <p:nvGrpSpPr>
            <p:cNvPr id="40" name="Grupo 39">
              <a:extLst>
                <a:ext uri="{FF2B5EF4-FFF2-40B4-BE49-F238E27FC236}">
                  <a16:creationId xmlns:a16="http://schemas.microsoft.com/office/drawing/2014/main" id="{9339F8CA-2396-4852-955B-7C76C9CD4F9E}"/>
                </a:ext>
              </a:extLst>
            </p:cNvPr>
            <p:cNvGrpSpPr/>
            <p:nvPr/>
          </p:nvGrpSpPr>
          <p:grpSpPr>
            <a:xfrm>
              <a:off x="4680420" y="996167"/>
              <a:ext cx="2863381" cy="2309812"/>
              <a:chOff x="1241659" y="865188"/>
              <a:chExt cx="2863381" cy="2309812"/>
            </a:xfrm>
          </p:grpSpPr>
          <p:grpSp>
            <p:nvGrpSpPr>
              <p:cNvPr id="41" name="Grupo 40">
                <a:extLst>
                  <a:ext uri="{FF2B5EF4-FFF2-40B4-BE49-F238E27FC236}">
                    <a16:creationId xmlns:a16="http://schemas.microsoft.com/office/drawing/2014/main" id="{7FEDCA58-6C05-4D3C-A0E9-FCF3DFB57FCC}"/>
                  </a:ext>
                </a:extLst>
              </p:cNvPr>
              <p:cNvGrpSpPr/>
              <p:nvPr/>
            </p:nvGrpSpPr>
            <p:grpSpPr>
              <a:xfrm>
                <a:off x="1241659" y="865188"/>
                <a:ext cx="2733441" cy="2309812"/>
                <a:chOff x="1241659" y="2097088"/>
                <a:chExt cx="3022333" cy="4063080"/>
              </a:xfrm>
            </p:grpSpPr>
            <p:sp>
              <p:nvSpPr>
                <p:cNvPr id="44" name="Rectángulo 43">
                  <a:extLst>
                    <a:ext uri="{FF2B5EF4-FFF2-40B4-BE49-F238E27FC236}">
                      <a16:creationId xmlns:a16="http://schemas.microsoft.com/office/drawing/2014/main" id="{A321DEBE-9A4C-4846-AA1B-5F92E45E896D}"/>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 name="Conector recto 44">
                  <a:extLst>
                    <a:ext uri="{FF2B5EF4-FFF2-40B4-BE49-F238E27FC236}">
                      <a16:creationId xmlns:a16="http://schemas.microsoft.com/office/drawing/2014/main" id="{570C5835-A470-4110-8FC5-4F8C56D60FA0}"/>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2" name="CuadroTexto 41">
                <a:extLst>
                  <a:ext uri="{FF2B5EF4-FFF2-40B4-BE49-F238E27FC236}">
                    <a16:creationId xmlns:a16="http://schemas.microsoft.com/office/drawing/2014/main" id="{E54E76D2-0AE1-4452-AFC7-89AA16D12EAD}"/>
                  </a:ext>
                </a:extLst>
              </p:cNvPr>
              <p:cNvSpPr txBox="1"/>
              <p:nvPr/>
            </p:nvSpPr>
            <p:spPr>
              <a:xfrm>
                <a:off x="1511299" y="942564"/>
                <a:ext cx="2593741" cy="369332"/>
              </a:xfrm>
              <a:prstGeom prst="rect">
                <a:avLst/>
              </a:prstGeom>
              <a:noFill/>
            </p:spPr>
            <p:txBody>
              <a:bodyPr wrap="square" rtlCol="0">
                <a:spAutoFit/>
              </a:bodyPr>
              <a:lstStyle/>
              <a:p>
                <a:r>
                  <a:rPr lang="es-ES" dirty="0">
                    <a:solidFill>
                      <a:srgbClr val="7030A0"/>
                    </a:solidFill>
                  </a:rPr>
                  <a:t>RELACION_PATOLOGIA</a:t>
                </a:r>
              </a:p>
            </p:txBody>
          </p:sp>
          <p:sp>
            <p:nvSpPr>
              <p:cNvPr id="43" name="CuadroTexto 42">
                <a:extLst>
                  <a:ext uri="{FF2B5EF4-FFF2-40B4-BE49-F238E27FC236}">
                    <a16:creationId xmlns:a16="http://schemas.microsoft.com/office/drawing/2014/main" id="{C5BBFD7C-0CBA-4C6C-B56F-4BE34317789B}"/>
                  </a:ext>
                </a:extLst>
              </p:cNvPr>
              <p:cNvSpPr txBox="1"/>
              <p:nvPr/>
            </p:nvSpPr>
            <p:spPr>
              <a:xfrm>
                <a:off x="1371600" y="1549400"/>
                <a:ext cx="2501900" cy="1200329"/>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ID_PARAMETRO</a:t>
                </a:r>
              </a:p>
              <a:p>
                <a:r>
                  <a:rPr lang="es-ES" dirty="0">
                    <a:solidFill>
                      <a:srgbClr val="7030A0"/>
                    </a:solidFill>
                  </a:rPr>
                  <a:t>ID_PATOLOGIA</a:t>
                </a:r>
              </a:p>
              <a:p>
                <a:r>
                  <a:rPr lang="es-ES" dirty="0">
                    <a:solidFill>
                      <a:srgbClr val="7030A0"/>
                    </a:solidFill>
                  </a:rPr>
                  <a:t>ISMIN</a:t>
                </a:r>
              </a:p>
            </p:txBody>
          </p:sp>
        </p:grpSp>
        <p:cxnSp>
          <p:nvCxnSpPr>
            <p:cNvPr id="47" name="Conector: angular 46">
              <a:extLst>
                <a:ext uri="{FF2B5EF4-FFF2-40B4-BE49-F238E27FC236}">
                  <a16:creationId xmlns:a16="http://schemas.microsoft.com/office/drawing/2014/main" id="{CB182C6F-93F8-4648-A67C-297066D55ABE}"/>
                </a:ext>
              </a:extLst>
            </p:cNvPr>
            <p:cNvCxnSpPr>
              <a:cxnSpLocks/>
            </p:cNvCxnSpPr>
            <p:nvPr/>
          </p:nvCxnSpPr>
          <p:spPr>
            <a:xfrm flipV="1">
              <a:off x="6453541" y="1745340"/>
              <a:ext cx="1763360" cy="672115"/>
            </a:xfrm>
            <a:prstGeom prst="bent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a:extLst>
                <a:ext uri="{FF2B5EF4-FFF2-40B4-BE49-F238E27FC236}">
                  <a16:creationId xmlns:a16="http://schemas.microsoft.com/office/drawing/2014/main" id="{9F22F253-DFA8-4613-B88C-971FA6AF92F9}"/>
                </a:ext>
              </a:extLst>
            </p:cNvPr>
            <p:cNvCxnSpPr>
              <a:cxnSpLocks/>
            </p:cNvCxnSpPr>
            <p:nvPr/>
          </p:nvCxnSpPr>
          <p:spPr>
            <a:xfrm rot="10800000">
              <a:off x="2089387" y="1672221"/>
              <a:ext cx="2688755" cy="477264"/>
            </a:xfrm>
            <a:prstGeom prst="bentConnector3">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7662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B46FEE4-F07C-4CEE-BB28-15D66B3DEB64}"/>
              </a:ext>
            </a:extLst>
          </p:cNvPr>
          <p:cNvPicPr>
            <a:picLocks noChangeAspect="1"/>
          </p:cNvPicPr>
          <p:nvPr/>
        </p:nvPicPr>
        <p:blipFill rotWithShape="1">
          <a:blip r:embed="rId2"/>
          <a:srcRect l="2046" t="15487" r="31136" b="17576"/>
          <a:stretch/>
        </p:blipFill>
        <p:spPr>
          <a:xfrm>
            <a:off x="1099127" y="757383"/>
            <a:ext cx="9827491" cy="5537713"/>
          </a:xfrm>
          <a:prstGeom prst="rect">
            <a:avLst/>
          </a:prstGeom>
        </p:spPr>
      </p:pic>
    </p:spTree>
    <p:extLst>
      <p:ext uri="{BB962C8B-B14F-4D97-AF65-F5344CB8AC3E}">
        <p14:creationId xmlns:p14="http://schemas.microsoft.com/office/powerpoint/2010/main" val="131345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1F863B2-D3A0-4317-93D9-555AE0C9076B}"/>
              </a:ext>
            </a:extLst>
          </p:cNvPr>
          <p:cNvPicPr>
            <a:picLocks noChangeAspect="1"/>
          </p:cNvPicPr>
          <p:nvPr/>
        </p:nvPicPr>
        <p:blipFill rotWithShape="1">
          <a:blip r:embed="rId2"/>
          <a:srcRect l="11742" t="12256" r="31515" b="40067"/>
          <a:stretch/>
        </p:blipFill>
        <p:spPr>
          <a:xfrm>
            <a:off x="2789381" y="1939636"/>
            <a:ext cx="6918037" cy="3269674"/>
          </a:xfrm>
          <a:prstGeom prst="rect">
            <a:avLst/>
          </a:prstGeom>
        </p:spPr>
      </p:pic>
      <p:sp>
        <p:nvSpPr>
          <p:cNvPr id="3" name="CuadroTexto 2">
            <a:extLst>
              <a:ext uri="{FF2B5EF4-FFF2-40B4-BE49-F238E27FC236}">
                <a16:creationId xmlns:a16="http://schemas.microsoft.com/office/drawing/2014/main" id="{3E43D4F8-05FC-42C2-80DC-A6AAB6419D97}"/>
              </a:ext>
            </a:extLst>
          </p:cNvPr>
          <p:cNvSpPr txBox="1"/>
          <p:nvPr/>
        </p:nvSpPr>
        <p:spPr>
          <a:xfrm>
            <a:off x="1746503" y="414450"/>
            <a:ext cx="7598665" cy="646331"/>
          </a:xfrm>
          <a:prstGeom prst="rect">
            <a:avLst/>
          </a:prstGeom>
          <a:solidFill>
            <a:srgbClr val="FFD5FA"/>
          </a:solidFill>
        </p:spPr>
        <p:txBody>
          <a:bodyPr wrap="square" rtlCol="0">
            <a:spAutoFit/>
          </a:bodyPr>
          <a:lstStyle/>
          <a:p>
            <a:r>
              <a:rPr lang="es-ES" dirty="0">
                <a:solidFill>
                  <a:srgbClr val="7030A0"/>
                </a:solidFill>
              </a:rPr>
              <a:t>Modifico la conexión a </a:t>
            </a:r>
            <a:r>
              <a:rPr lang="es-ES" dirty="0" err="1">
                <a:solidFill>
                  <a:srgbClr val="7030A0"/>
                </a:solidFill>
              </a:rPr>
              <a:t>bbdd</a:t>
            </a:r>
            <a:r>
              <a:rPr lang="es-ES" dirty="0">
                <a:solidFill>
                  <a:srgbClr val="7030A0"/>
                </a:solidFill>
              </a:rPr>
              <a:t> para no usar la cadena escrita directamente en el </a:t>
            </a:r>
            <a:r>
              <a:rPr lang="es-ES" dirty="0" err="1">
                <a:solidFill>
                  <a:srgbClr val="7030A0"/>
                </a:solidFill>
              </a:rPr>
              <a:t>OnConfiguring</a:t>
            </a:r>
            <a:r>
              <a:rPr lang="es-ES" dirty="0">
                <a:solidFill>
                  <a:srgbClr val="7030A0"/>
                </a:solidFill>
              </a:rPr>
              <a:t>.</a:t>
            </a:r>
          </a:p>
        </p:txBody>
      </p:sp>
    </p:spTree>
    <p:extLst>
      <p:ext uri="{BB962C8B-B14F-4D97-AF65-F5344CB8AC3E}">
        <p14:creationId xmlns:p14="http://schemas.microsoft.com/office/powerpoint/2010/main" val="1847505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B14C7-5F1C-464E-AC3B-9572DD5660DB}"/>
              </a:ext>
            </a:extLst>
          </p:cNvPr>
          <p:cNvSpPr>
            <a:spLocks noGrp="1"/>
          </p:cNvSpPr>
          <p:nvPr>
            <p:ph type="ctrTitle"/>
          </p:nvPr>
        </p:nvSpPr>
        <p:spPr>
          <a:xfrm>
            <a:off x="3747266" y="1437673"/>
            <a:ext cx="8791575" cy="2387600"/>
          </a:xfrm>
        </p:spPr>
        <p:txBody>
          <a:bodyPr/>
          <a:lstStyle/>
          <a:p>
            <a:r>
              <a:rPr lang="es-ES" dirty="0"/>
              <a:t>BUSINESS LOGIC.</a:t>
            </a:r>
            <a:endParaRPr lang="en-IE" dirty="0"/>
          </a:p>
        </p:txBody>
      </p:sp>
    </p:spTree>
    <p:extLst>
      <p:ext uri="{BB962C8B-B14F-4D97-AF65-F5344CB8AC3E}">
        <p14:creationId xmlns:p14="http://schemas.microsoft.com/office/powerpoint/2010/main" val="1095392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0FB6E3B-B94C-4E05-9B2E-43712192DC53}"/>
              </a:ext>
            </a:extLst>
          </p:cNvPr>
          <p:cNvPicPr>
            <a:picLocks noChangeAspect="1"/>
          </p:cNvPicPr>
          <p:nvPr/>
        </p:nvPicPr>
        <p:blipFill rotWithShape="1">
          <a:blip r:embed="rId2"/>
          <a:srcRect l="69090" t="12525" r="909" b="21078"/>
          <a:stretch/>
        </p:blipFill>
        <p:spPr>
          <a:xfrm>
            <a:off x="1653310" y="1025236"/>
            <a:ext cx="4091708" cy="5093970"/>
          </a:xfrm>
          <a:prstGeom prst="rect">
            <a:avLst/>
          </a:prstGeom>
        </p:spPr>
      </p:pic>
      <p:sp>
        <p:nvSpPr>
          <p:cNvPr id="3" name="CuadroTexto 2">
            <a:extLst>
              <a:ext uri="{FF2B5EF4-FFF2-40B4-BE49-F238E27FC236}">
                <a16:creationId xmlns:a16="http://schemas.microsoft.com/office/drawing/2014/main" id="{1929491C-5332-4D99-A38D-90842DAD978D}"/>
              </a:ext>
            </a:extLst>
          </p:cNvPr>
          <p:cNvSpPr txBox="1"/>
          <p:nvPr/>
        </p:nvSpPr>
        <p:spPr>
          <a:xfrm>
            <a:off x="6281558" y="2252487"/>
            <a:ext cx="4404915" cy="923330"/>
          </a:xfrm>
          <a:prstGeom prst="rect">
            <a:avLst/>
          </a:prstGeom>
          <a:solidFill>
            <a:srgbClr val="FFD5FA"/>
          </a:solidFill>
        </p:spPr>
        <p:txBody>
          <a:bodyPr wrap="square" rtlCol="0">
            <a:spAutoFit/>
          </a:bodyPr>
          <a:lstStyle/>
          <a:p>
            <a:r>
              <a:rPr lang="es-ES" dirty="0">
                <a:solidFill>
                  <a:srgbClr val="7030A0"/>
                </a:solidFill>
              </a:rPr>
              <a:t>Creo la capa de </a:t>
            </a:r>
            <a:r>
              <a:rPr lang="es-ES" dirty="0" err="1">
                <a:solidFill>
                  <a:srgbClr val="7030A0"/>
                </a:solidFill>
              </a:rPr>
              <a:t>BusinessLogic</a:t>
            </a:r>
            <a:r>
              <a:rPr lang="es-ES" dirty="0">
                <a:solidFill>
                  <a:srgbClr val="7030A0"/>
                </a:solidFill>
              </a:rPr>
              <a:t> y le añado los </a:t>
            </a:r>
            <a:r>
              <a:rPr lang="es-ES" dirty="0" err="1">
                <a:solidFill>
                  <a:srgbClr val="7030A0"/>
                </a:solidFill>
              </a:rPr>
              <a:t>Repositories</a:t>
            </a:r>
            <a:r>
              <a:rPr lang="es-ES" dirty="0">
                <a:solidFill>
                  <a:srgbClr val="7030A0"/>
                </a:solidFill>
              </a:rPr>
              <a:t> (una interfaz y una implementación por cada entidad).</a:t>
            </a:r>
          </a:p>
        </p:txBody>
      </p:sp>
    </p:spTree>
    <p:extLst>
      <p:ext uri="{BB962C8B-B14F-4D97-AF65-F5344CB8AC3E}">
        <p14:creationId xmlns:p14="http://schemas.microsoft.com/office/powerpoint/2010/main" val="3127960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E5279A5-0C5D-4724-AB5D-B005DD49FFFC}"/>
              </a:ext>
            </a:extLst>
          </p:cNvPr>
          <p:cNvSpPr txBox="1"/>
          <p:nvPr/>
        </p:nvSpPr>
        <p:spPr>
          <a:xfrm>
            <a:off x="1691086" y="318583"/>
            <a:ext cx="3091122" cy="369332"/>
          </a:xfrm>
          <a:prstGeom prst="rect">
            <a:avLst/>
          </a:prstGeom>
          <a:solidFill>
            <a:srgbClr val="FFD5FA"/>
          </a:solidFill>
        </p:spPr>
        <p:txBody>
          <a:bodyPr wrap="square" rtlCol="0">
            <a:spAutoFit/>
          </a:bodyPr>
          <a:lstStyle/>
          <a:p>
            <a:r>
              <a:rPr lang="es-ES" dirty="0">
                <a:solidFill>
                  <a:srgbClr val="7030A0"/>
                </a:solidFill>
              </a:rPr>
              <a:t>Ejemplo de un </a:t>
            </a:r>
            <a:r>
              <a:rPr lang="es-ES" dirty="0" err="1">
                <a:solidFill>
                  <a:srgbClr val="7030A0"/>
                </a:solidFill>
              </a:rPr>
              <a:t>IRepository</a:t>
            </a:r>
            <a:endParaRPr lang="es-ES" dirty="0">
              <a:solidFill>
                <a:srgbClr val="7030A0"/>
              </a:solidFill>
            </a:endParaRPr>
          </a:p>
        </p:txBody>
      </p:sp>
      <p:pic>
        <p:nvPicPr>
          <p:cNvPr id="3" name="Imagen 2">
            <a:extLst>
              <a:ext uri="{FF2B5EF4-FFF2-40B4-BE49-F238E27FC236}">
                <a16:creationId xmlns:a16="http://schemas.microsoft.com/office/drawing/2014/main" id="{BFEFB3EB-27B4-4D01-854E-CAA1F794512F}"/>
              </a:ext>
            </a:extLst>
          </p:cNvPr>
          <p:cNvPicPr>
            <a:picLocks noChangeAspect="1"/>
          </p:cNvPicPr>
          <p:nvPr/>
        </p:nvPicPr>
        <p:blipFill rotWithShape="1">
          <a:blip r:embed="rId2"/>
          <a:srcRect l="4741" t="18698" r="32845" b="36858"/>
          <a:stretch/>
        </p:blipFill>
        <p:spPr>
          <a:xfrm>
            <a:off x="1282263" y="1450426"/>
            <a:ext cx="9472504" cy="3794235"/>
          </a:xfrm>
          <a:prstGeom prst="rect">
            <a:avLst/>
          </a:prstGeom>
        </p:spPr>
      </p:pic>
      <p:sp>
        <p:nvSpPr>
          <p:cNvPr id="4" name="CuadroTexto 3">
            <a:extLst>
              <a:ext uri="{FF2B5EF4-FFF2-40B4-BE49-F238E27FC236}">
                <a16:creationId xmlns:a16="http://schemas.microsoft.com/office/drawing/2014/main" id="{B148FB87-B013-403E-81A7-9A506FF0181C}"/>
              </a:ext>
            </a:extLst>
          </p:cNvPr>
          <p:cNvSpPr txBox="1"/>
          <p:nvPr/>
        </p:nvSpPr>
        <p:spPr>
          <a:xfrm>
            <a:off x="6964218" y="3188961"/>
            <a:ext cx="5061527" cy="646331"/>
          </a:xfrm>
          <a:prstGeom prst="rect">
            <a:avLst/>
          </a:prstGeom>
          <a:noFill/>
        </p:spPr>
        <p:txBody>
          <a:bodyPr wrap="square" rtlCol="0">
            <a:spAutoFit/>
          </a:bodyPr>
          <a:lstStyle/>
          <a:p>
            <a:r>
              <a:rPr lang="es-ES" dirty="0">
                <a:solidFill>
                  <a:srgbClr val="7030A0"/>
                </a:solidFill>
              </a:rPr>
              <a:t>El </a:t>
            </a:r>
            <a:r>
              <a:rPr lang="es-ES" dirty="0" err="1">
                <a:solidFill>
                  <a:srgbClr val="7030A0"/>
                </a:solidFill>
              </a:rPr>
              <a:t>IEnumerable</a:t>
            </a:r>
            <a:r>
              <a:rPr lang="es-ES" dirty="0">
                <a:solidFill>
                  <a:srgbClr val="7030A0"/>
                </a:solidFill>
              </a:rPr>
              <a:t> lo sustituyo por un </a:t>
            </a:r>
            <a:r>
              <a:rPr lang="es-ES" dirty="0" err="1">
                <a:solidFill>
                  <a:srgbClr val="7030A0"/>
                </a:solidFill>
              </a:rPr>
              <a:t>List</a:t>
            </a:r>
            <a:r>
              <a:rPr lang="es-ES" dirty="0">
                <a:solidFill>
                  <a:srgbClr val="7030A0"/>
                </a:solidFill>
              </a:rPr>
              <a:t> para poder hacer operaciones con la lista en el servicio</a:t>
            </a:r>
            <a:endParaRPr lang="en-IE" dirty="0">
              <a:solidFill>
                <a:srgbClr val="7030A0"/>
              </a:solidFill>
            </a:endParaRPr>
          </a:p>
        </p:txBody>
      </p:sp>
      <p:cxnSp>
        <p:nvCxnSpPr>
          <p:cNvPr id="6" name="Conector recto de flecha 5">
            <a:extLst>
              <a:ext uri="{FF2B5EF4-FFF2-40B4-BE49-F238E27FC236}">
                <a16:creationId xmlns:a16="http://schemas.microsoft.com/office/drawing/2014/main" id="{4C6DA3DF-7D3F-4DE8-91E6-941D8CB1D9E4}"/>
              </a:ext>
            </a:extLst>
          </p:cNvPr>
          <p:cNvCxnSpPr/>
          <p:nvPr/>
        </p:nvCxnSpPr>
        <p:spPr>
          <a:xfrm>
            <a:off x="6179127" y="3347543"/>
            <a:ext cx="785091"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136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3F28832-9F8F-4B06-9B85-C0DD094268EE}"/>
              </a:ext>
            </a:extLst>
          </p:cNvPr>
          <p:cNvSpPr txBox="1"/>
          <p:nvPr/>
        </p:nvSpPr>
        <p:spPr>
          <a:xfrm>
            <a:off x="1691086" y="318583"/>
            <a:ext cx="3091122" cy="369332"/>
          </a:xfrm>
          <a:prstGeom prst="rect">
            <a:avLst/>
          </a:prstGeom>
          <a:solidFill>
            <a:srgbClr val="FFD5FA"/>
          </a:solidFill>
        </p:spPr>
        <p:txBody>
          <a:bodyPr wrap="square" rtlCol="0">
            <a:spAutoFit/>
          </a:bodyPr>
          <a:lstStyle/>
          <a:p>
            <a:r>
              <a:rPr lang="es-ES" dirty="0">
                <a:solidFill>
                  <a:srgbClr val="7030A0"/>
                </a:solidFill>
              </a:rPr>
              <a:t>Ejemplo de un </a:t>
            </a:r>
            <a:r>
              <a:rPr lang="es-ES" dirty="0" err="1">
                <a:solidFill>
                  <a:srgbClr val="7030A0"/>
                </a:solidFill>
              </a:rPr>
              <a:t>Repository</a:t>
            </a:r>
            <a:endParaRPr lang="es-ES" dirty="0">
              <a:solidFill>
                <a:srgbClr val="7030A0"/>
              </a:solidFill>
            </a:endParaRPr>
          </a:p>
        </p:txBody>
      </p:sp>
      <p:pic>
        <p:nvPicPr>
          <p:cNvPr id="3" name="Imagen 2">
            <a:extLst>
              <a:ext uri="{FF2B5EF4-FFF2-40B4-BE49-F238E27FC236}">
                <a16:creationId xmlns:a16="http://schemas.microsoft.com/office/drawing/2014/main" id="{FED2B96F-1372-423E-99CA-F9B8DDAC6F61}"/>
              </a:ext>
            </a:extLst>
          </p:cNvPr>
          <p:cNvPicPr>
            <a:picLocks noChangeAspect="1"/>
          </p:cNvPicPr>
          <p:nvPr/>
        </p:nvPicPr>
        <p:blipFill rotWithShape="1">
          <a:blip r:embed="rId2"/>
          <a:srcRect l="9482" t="18698" r="46122" b="28276"/>
          <a:stretch/>
        </p:blipFill>
        <p:spPr>
          <a:xfrm>
            <a:off x="914400" y="1429407"/>
            <a:ext cx="5412828" cy="3636579"/>
          </a:xfrm>
          <a:prstGeom prst="rect">
            <a:avLst/>
          </a:prstGeom>
        </p:spPr>
      </p:pic>
      <p:pic>
        <p:nvPicPr>
          <p:cNvPr id="4" name="Imagen 3">
            <a:extLst>
              <a:ext uri="{FF2B5EF4-FFF2-40B4-BE49-F238E27FC236}">
                <a16:creationId xmlns:a16="http://schemas.microsoft.com/office/drawing/2014/main" id="{6E509247-65E7-4D6C-827D-ECE674405A88}"/>
              </a:ext>
            </a:extLst>
          </p:cNvPr>
          <p:cNvPicPr>
            <a:picLocks noChangeAspect="1"/>
          </p:cNvPicPr>
          <p:nvPr/>
        </p:nvPicPr>
        <p:blipFill rotWithShape="1">
          <a:blip r:embed="rId3"/>
          <a:srcRect l="12242" t="19004" r="49052" b="20843"/>
          <a:stretch/>
        </p:blipFill>
        <p:spPr>
          <a:xfrm>
            <a:off x="6789683" y="1429407"/>
            <a:ext cx="4719145" cy="4125311"/>
          </a:xfrm>
          <a:prstGeom prst="rect">
            <a:avLst/>
          </a:prstGeom>
        </p:spPr>
      </p:pic>
      <p:cxnSp>
        <p:nvCxnSpPr>
          <p:cNvPr id="5" name="Conector recto de flecha 4">
            <a:extLst>
              <a:ext uri="{FF2B5EF4-FFF2-40B4-BE49-F238E27FC236}">
                <a16:creationId xmlns:a16="http://schemas.microsoft.com/office/drawing/2014/main" id="{B70C2FE9-FAD3-46D8-A10D-538C061021F4}"/>
              </a:ext>
            </a:extLst>
          </p:cNvPr>
          <p:cNvCxnSpPr/>
          <p:nvPr/>
        </p:nvCxnSpPr>
        <p:spPr>
          <a:xfrm>
            <a:off x="4673600" y="4418961"/>
            <a:ext cx="785091"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BA4A03F4-6E8E-49BE-A492-0A3A0D729E5A}"/>
              </a:ext>
            </a:extLst>
          </p:cNvPr>
          <p:cNvSpPr txBox="1"/>
          <p:nvPr/>
        </p:nvSpPr>
        <p:spPr>
          <a:xfrm>
            <a:off x="5458692" y="4232670"/>
            <a:ext cx="1330992" cy="1754326"/>
          </a:xfrm>
          <a:prstGeom prst="rect">
            <a:avLst/>
          </a:prstGeom>
          <a:noFill/>
        </p:spPr>
        <p:txBody>
          <a:bodyPr wrap="square" rtlCol="0">
            <a:spAutoFit/>
          </a:bodyPr>
          <a:lstStyle/>
          <a:p>
            <a:r>
              <a:rPr lang="es-ES" dirty="0">
                <a:solidFill>
                  <a:srgbClr val="7030A0"/>
                </a:solidFill>
              </a:rPr>
              <a:t>El </a:t>
            </a:r>
            <a:r>
              <a:rPr lang="es-ES" dirty="0" err="1">
                <a:solidFill>
                  <a:srgbClr val="7030A0"/>
                </a:solidFill>
              </a:rPr>
              <a:t>IEnumerable</a:t>
            </a:r>
            <a:r>
              <a:rPr lang="es-ES" dirty="0">
                <a:solidFill>
                  <a:srgbClr val="7030A0"/>
                </a:solidFill>
              </a:rPr>
              <a:t> lo sustituyo por un </a:t>
            </a:r>
            <a:r>
              <a:rPr lang="es-ES" dirty="0" err="1">
                <a:solidFill>
                  <a:srgbClr val="7030A0"/>
                </a:solidFill>
              </a:rPr>
              <a:t>List</a:t>
            </a:r>
            <a:r>
              <a:rPr lang="es-ES" dirty="0">
                <a:solidFill>
                  <a:srgbClr val="7030A0"/>
                </a:solidFill>
              </a:rPr>
              <a:t> como en la interfaz</a:t>
            </a:r>
            <a:endParaRPr lang="en-IE" dirty="0">
              <a:solidFill>
                <a:srgbClr val="7030A0"/>
              </a:solidFill>
            </a:endParaRPr>
          </a:p>
        </p:txBody>
      </p:sp>
    </p:spTree>
    <p:extLst>
      <p:ext uri="{BB962C8B-B14F-4D97-AF65-F5344CB8AC3E}">
        <p14:creationId xmlns:p14="http://schemas.microsoft.com/office/powerpoint/2010/main" val="249088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E82459A-F2A2-4793-AF70-7725E9E442EE}"/>
              </a:ext>
            </a:extLst>
          </p:cNvPr>
          <p:cNvPicPr>
            <a:picLocks noChangeAspect="1"/>
          </p:cNvPicPr>
          <p:nvPr/>
        </p:nvPicPr>
        <p:blipFill rotWithShape="1">
          <a:blip r:embed="rId2"/>
          <a:srcRect l="8362" t="22529" r="54138" b="22299"/>
          <a:stretch/>
        </p:blipFill>
        <p:spPr>
          <a:xfrm>
            <a:off x="2238702" y="1197907"/>
            <a:ext cx="5391807" cy="4462186"/>
          </a:xfrm>
          <a:prstGeom prst="rect">
            <a:avLst/>
          </a:prstGeom>
        </p:spPr>
      </p:pic>
    </p:spTree>
    <p:extLst>
      <p:ext uri="{BB962C8B-B14F-4D97-AF65-F5344CB8AC3E}">
        <p14:creationId xmlns:p14="http://schemas.microsoft.com/office/powerpoint/2010/main" val="3973774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9D1D11-893D-4AAA-85B9-7D72741D2CA6}"/>
              </a:ext>
            </a:extLst>
          </p:cNvPr>
          <p:cNvSpPr>
            <a:spLocks noGrp="1"/>
          </p:cNvSpPr>
          <p:nvPr>
            <p:ph type="ctrTitle"/>
          </p:nvPr>
        </p:nvSpPr>
        <p:spPr>
          <a:xfrm>
            <a:off x="3894410" y="1427163"/>
            <a:ext cx="8791575" cy="2387600"/>
          </a:xfrm>
        </p:spPr>
        <p:txBody>
          <a:bodyPr/>
          <a:lstStyle/>
          <a:p>
            <a:r>
              <a:rPr lang="es-ES" dirty="0"/>
              <a:t>DTOS</a:t>
            </a:r>
            <a:endParaRPr lang="en-IE" dirty="0"/>
          </a:p>
        </p:txBody>
      </p:sp>
    </p:spTree>
    <p:extLst>
      <p:ext uri="{BB962C8B-B14F-4D97-AF65-F5344CB8AC3E}">
        <p14:creationId xmlns:p14="http://schemas.microsoft.com/office/powerpoint/2010/main" val="2535027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EE71D0A-01C4-4062-B0FE-6CD15035A485}"/>
              </a:ext>
            </a:extLst>
          </p:cNvPr>
          <p:cNvSpPr txBox="1"/>
          <p:nvPr/>
        </p:nvSpPr>
        <p:spPr>
          <a:xfrm>
            <a:off x="6870061" y="2294528"/>
            <a:ext cx="4299810" cy="2031325"/>
          </a:xfrm>
          <a:prstGeom prst="rect">
            <a:avLst/>
          </a:prstGeom>
          <a:solidFill>
            <a:srgbClr val="FFD5FA"/>
          </a:solidFill>
        </p:spPr>
        <p:txBody>
          <a:bodyPr wrap="square" rtlCol="0">
            <a:spAutoFit/>
          </a:bodyPr>
          <a:lstStyle/>
          <a:p>
            <a:r>
              <a:rPr lang="es-ES" dirty="0">
                <a:solidFill>
                  <a:srgbClr val="7030A0"/>
                </a:solidFill>
              </a:rPr>
              <a:t>Creo otra librería de clases en la que agrupo los </a:t>
            </a:r>
            <a:r>
              <a:rPr lang="es-ES" dirty="0" err="1">
                <a:solidFill>
                  <a:srgbClr val="7030A0"/>
                </a:solidFill>
              </a:rPr>
              <a:t>DTOs</a:t>
            </a:r>
            <a:r>
              <a:rPr lang="es-ES" dirty="0">
                <a:solidFill>
                  <a:srgbClr val="7030A0"/>
                </a:solidFill>
              </a:rPr>
              <a:t>.</a:t>
            </a:r>
          </a:p>
          <a:p>
            <a:r>
              <a:rPr lang="es-ES" dirty="0">
                <a:solidFill>
                  <a:srgbClr val="7030A0"/>
                </a:solidFill>
              </a:rPr>
              <a:t>Para los que no los hayan creado nunca son clases que encapsulan las propiedades de los objetos con los que va a trabajar la parte cliente que pueden o no ser iguales a los modelos que utiliza el </a:t>
            </a:r>
            <a:r>
              <a:rPr lang="es-ES" dirty="0" err="1">
                <a:solidFill>
                  <a:srgbClr val="7030A0"/>
                </a:solidFill>
              </a:rPr>
              <a:t>backend</a:t>
            </a:r>
            <a:r>
              <a:rPr lang="es-ES" dirty="0">
                <a:solidFill>
                  <a:srgbClr val="7030A0"/>
                </a:solidFill>
              </a:rPr>
              <a:t>.</a:t>
            </a:r>
          </a:p>
        </p:txBody>
      </p:sp>
      <p:pic>
        <p:nvPicPr>
          <p:cNvPr id="6" name="Imagen 5">
            <a:extLst>
              <a:ext uri="{FF2B5EF4-FFF2-40B4-BE49-F238E27FC236}">
                <a16:creationId xmlns:a16="http://schemas.microsoft.com/office/drawing/2014/main" id="{8429F741-C4D9-44DC-A3ED-86E622D17EC4}"/>
              </a:ext>
            </a:extLst>
          </p:cNvPr>
          <p:cNvPicPr>
            <a:picLocks noChangeAspect="1"/>
          </p:cNvPicPr>
          <p:nvPr/>
        </p:nvPicPr>
        <p:blipFill>
          <a:blip r:embed="rId2"/>
          <a:stretch>
            <a:fillRect/>
          </a:stretch>
        </p:blipFill>
        <p:spPr>
          <a:xfrm>
            <a:off x="829332" y="314577"/>
            <a:ext cx="5467350" cy="5991225"/>
          </a:xfrm>
          <a:prstGeom prst="rect">
            <a:avLst/>
          </a:prstGeom>
        </p:spPr>
      </p:pic>
    </p:spTree>
    <p:extLst>
      <p:ext uri="{BB962C8B-B14F-4D97-AF65-F5344CB8AC3E}">
        <p14:creationId xmlns:p14="http://schemas.microsoft.com/office/powerpoint/2010/main" val="2469874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BDE349D-2CB2-483E-BD5C-97521AA31297}"/>
              </a:ext>
            </a:extLst>
          </p:cNvPr>
          <p:cNvPicPr>
            <a:picLocks noChangeAspect="1"/>
          </p:cNvPicPr>
          <p:nvPr/>
        </p:nvPicPr>
        <p:blipFill>
          <a:blip r:embed="rId2"/>
          <a:stretch>
            <a:fillRect/>
          </a:stretch>
        </p:blipFill>
        <p:spPr>
          <a:xfrm>
            <a:off x="491898" y="1535408"/>
            <a:ext cx="5373192" cy="4121533"/>
          </a:xfrm>
          <a:prstGeom prst="rect">
            <a:avLst/>
          </a:prstGeom>
        </p:spPr>
      </p:pic>
      <p:pic>
        <p:nvPicPr>
          <p:cNvPr id="9" name="Imagen 8">
            <a:extLst>
              <a:ext uri="{FF2B5EF4-FFF2-40B4-BE49-F238E27FC236}">
                <a16:creationId xmlns:a16="http://schemas.microsoft.com/office/drawing/2014/main" id="{C23E170A-97E1-4312-82AB-DB8CCD29F790}"/>
              </a:ext>
            </a:extLst>
          </p:cNvPr>
          <p:cNvPicPr>
            <a:picLocks noChangeAspect="1"/>
          </p:cNvPicPr>
          <p:nvPr/>
        </p:nvPicPr>
        <p:blipFill>
          <a:blip r:embed="rId3"/>
          <a:stretch>
            <a:fillRect/>
          </a:stretch>
        </p:blipFill>
        <p:spPr>
          <a:xfrm>
            <a:off x="6188366" y="1535408"/>
            <a:ext cx="5280359" cy="3813119"/>
          </a:xfrm>
          <a:prstGeom prst="rect">
            <a:avLst/>
          </a:prstGeom>
        </p:spPr>
      </p:pic>
      <p:sp>
        <p:nvSpPr>
          <p:cNvPr id="10" name="CuadroTexto 9">
            <a:extLst>
              <a:ext uri="{FF2B5EF4-FFF2-40B4-BE49-F238E27FC236}">
                <a16:creationId xmlns:a16="http://schemas.microsoft.com/office/drawing/2014/main" id="{BF03FAF0-C2F4-491A-94F9-5AF56662B1FF}"/>
              </a:ext>
            </a:extLst>
          </p:cNvPr>
          <p:cNvSpPr txBox="1"/>
          <p:nvPr/>
        </p:nvSpPr>
        <p:spPr>
          <a:xfrm>
            <a:off x="1533432" y="203868"/>
            <a:ext cx="2534071" cy="369332"/>
          </a:xfrm>
          <a:prstGeom prst="rect">
            <a:avLst/>
          </a:prstGeom>
          <a:solidFill>
            <a:srgbClr val="FFD5FA"/>
          </a:solidFill>
        </p:spPr>
        <p:txBody>
          <a:bodyPr wrap="square" rtlCol="0">
            <a:spAutoFit/>
          </a:bodyPr>
          <a:lstStyle/>
          <a:p>
            <a:r>
              <a:rPr lang="es-ES" dirty="0">
                <a:solidFill>
                  <a:srgbClr val="7030A0"/>
                </a:solidFill>
              </a:rPr>
              <a:t>Estos son los </a:t>
            </a:r>
            <a:r>
              <a:rPr lang="es-ES" dirty="0" err="1">
                <a:solidFill>
                  <a:srgbClr val="7030A0"/>
                </a:solidFill>
              </a:rPr>
              <a:t>DTOs</a:t>
            </a:r>
            <a:r>
              <a:rPr lang="es-ES" dirty="0">
                <a:solidFill>
                  <a:srgbClr val="7030A0"/>
                </a:solidFill>
              </a:rPr>
              <a:t>.</a:t>
            </a:r>
          </a:p>
        </p:txBody>
      </p:sp>
    </p:spTree>
    <p:extLst>
      <p:ext uri="{BB962C8B-B14F-4D97-AF65-F5344CB8AC3E}">
        <p14:creationId xmlns:p14="http://schemas.microsoft.com/office/powerpoint/2010/main" val="294679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base de datos</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Mysql</a:t>
            </a:r>
            <a:endParaRPr lang="es-ES" sz="2800" dirty="0">
              <a:solidFill>
                <a:srgbClr val="7030A0"/>
              </a:solidFill>
            </a:endParaRPr>
          </a:p>
        </p:txBody>
      </p:sp>
    </p:spTree>
    <p:extLst>
      <p:ext uri="{BB962C8B-B14F-4D97-AF65-F5344CB8AC3E}">
        <p14:creationId xmlns:p14="http://schemas.microsoft.com/office/powerpoint/2010/main" val="2221121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658DDB8-E26C-44D0-8190-90616E49F51E}"/>
              </a:ext>
            </a:extLst>
          </p:cNvPr>
          <p:cNvSpPr txBox="1"/>
          <p:nvPr/>
        </p:nvSpPr>
        <p:spPr>
          <a:xfrm>
            <a:off x="1533432" y="203868"/>
            <a:ext cx="8885186" cy="646331"/>
          </a:xfrm>
          <a:prstGeom prst="rect">
            <a:avLst/>
          </a:prstGeom>
          <a:solidFill>
            <a:srgbClr val="FFD5FA"/>
          </a:solidFill>
        </p:spPr>
        <p:txBody>
          <a:bodyPr wrap="square" rtlCol="0">
            <a:spAutoFit/>
          </a:bodyPr>
          <a:lstStyle/>
          <a:p>
            <a:r>
              <a:rPr lang="es-ES" dirty="0">
                <a:solidFill>
                  <a:srgbClr val="7030A0"/>
                </a:solidFill>
              </a:rPr>
              <a:t>Cuando me pongo a desarrollar me doy cuenta de que me hacen falta algunos </a:t>
            </a:r>
            <a:r>
              <a:rPr lang="es-ES" dirty="0" err="1">
                <a:solidFill>
                  <a:srgbClr val="7030A0"/>
                </a:solidFill>
              </a:rPr>
              <a:t>DTOs</a:t>
            </a:r>
            <a:r>
              <a:rPr lang="es-ES" dirty="0">
                <a:solidFill>
                  <a:srgbClr val="7030A0"/>
                </a:solidFill>
              </a:rPr>
              <a:t> nuevos. A mí por lo menos me suele pasar mucho </a:t>
            </a:r>
            <a:r>
              <a:rPr lang="es-ES" dirty="0">
                <a:solidFill>
                  <a:srgbClr val="7030A0"/>
                </a:solidFill>
                <a:sym typeface="Wingdings" panose="05000000000000000000" pitchFamily="2" charset="2"/>
              </a:rPr>
              <a:t></a:t>
            </a:r>
            <a:endParaRPr lang="es-ES" dirty="0">
              <a:solidFill>
                <a:srgbClr val="7030A0"/>
              </a:solidFill>
            </a:endParaRPr>
          </a:p>
        </p:txBody>
      </p:sp>
      <p:pic>
        <p:nvPicPr>
          <p:cNvPr id="3" name="Imagen 2">
            <a:extLst>
              <a:ext uri="{FF2B5EF4-FFF2-40B4-BE49-F238E27FC236}">
                <a16:creationId xmlns:a16="http://schemas.microsoft.com/office/drawing/2014/main" id="{5618425A-4036-4341-9025-C96D5C2A37DA}"/>
              </a:ext>
            </a:extLst>
          </p:cNvPr>
          <p:cNvPicPr>
            <a:picLocks noChangeAspect="1"/>
          </p:cNvPicPr>
          <p:nvPr/>
        </p:nvPicPr>
        <p:blipFill>
          <a:blip r:embed="rId2"/>
          <a:stretch>
            <a:fillRect/>
          </a:stretch>
        </p:blipFill>
        <p:spPr>
          <a:xfrm>
            <a:off x="749300" y="1638732"/>
            <a:ext cx="5836227" cy="3321833"/>
          </a:xfrm>
          <a:prstGeom prst="rect">
            <a:avLst/>
          </a:prstGeom>
        </p:spPr>
      </p:pic>
      <p:pic>
        <p:nvPicPr>
          <p:cNvPr id="4" name="Imagen 3">
            <a:extLst>
              <a:ext uri="{FF2B5EF4-FFF2-40B4-BE49-F238E27FC236}">
                <a16:creationId xmlns:a16="http://schemas.microsoft.com/office/drawing/2014/main" id="{C8ABB1F5-11EA-4E5C-8200-435FDDABB96B}"/>
              </a:ext>
            </a:extLst>
          </p:cNvPr>
          <p:cNvPicPr>
            <a:picLocks noChangeAspect="1"/>
          </p:cNvPicPr>
          <p:nvPr/>
        </p:nvPicPr>
        <p:blipFill>
          <a:blip r:embed="rId3"/>
          <a:stretch>
            <a:fillRect/>
          </a:stretch>
        </p:blipFill>
        <p:spPr>
          <a:xfrm>
            <a:off x="7209353" y="1638732"/>
            <a:ext cx="3914259" cy="3228398"/>
          </a:xfrm>
          <a:prstGeom prst="rect">
            <a:avLst/>
          </a:prstGeom>
        </p:spPr>
      </p:pic>
    </p:spTree>
    <p:extLst>
      <p:ext uri="{BB962C8B-B14F-4D97-AF65-F5344CB8AC3E}">
        <p14:creationId xmlns:p14="http://schemas.microsoft.com/office/powerpoint/2010/main" val="2001808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D64AF-CD91-47BD-8591-17F953BEFCDC}"/>
              </a:ext>
            </a:extLst>
          </p:cNvPr>
          <p:cNvSpPr>
            <a:spLocks noGrp="1"/>
          </p:cNvSpPr>
          <p:nvPr>
            <p:ph type="ctrTitle"/>
          </p:nvPr>
        </p:nvSpPr>
        <p:spPr>
          <a:xfrm>
            <a:off x="3495017" y="1301038"/>
            <a:ext cx="8791575" cy="2387600"/>
          </a:xfrm>
        </p:spPr>
        <p:txBody>
          <a:bodyPr/>
          <a:lstStyle/>
          <a:p>
            <a:r>
              <a:rPr lang="es-ES" dirty="0" err="1"/>
              <a:t>mANAGERS</a:t>
            </a:r>
            <a:endParaRPr lang="en-IE" dirty="0"/>
          </a:p>
        </p:txBody>
      </p:sp>
    </p:spTree>
    <p:extLst>
      <p:ext uri="{BB962C8B-B14F-4D97-AF65-F5344CB8AC3E}">
        <p14:creationId xmlns:p14="http://schemas.microsoft.com/office/powerpoint/2010/main" val="1579771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C6C46D-60AA-4034-98D2-FB20DB0F13B5}"/>
              </a:ext>
            </a:extLst>
          </p:cNvPr>
          <p:cNvSpPr txBox="1"/>
          <p:nvPr/>
        </p:nvSpPr>
        <p:spPr>
          <a:xfrm>
            <a:off x="6870061" y="2294528"/>
            <a:ext cx="4299810" cy="2585323"/>
          </a:xfrm>
          <a:prstGeom prst="rect">
            <a:avLst/>
          </a:prstGeom>
          <a:solidFill>
            <a:srgbClr val="FFD5FA"/>
          </a:solidFill>
        </p:spPr>
        <p:txBody>
          <a:bodyPr wrap="square" rtlCol="0">
            <a:spAutoFit/>
          </a:bodyPr>
          <a:lstStyle/>
          <a:p>
            <a:r>
              <a:rPr lang="es-ES" dirty="0">
                <a:solidFill>
                  <a:srgbClr val="7030A0"/>
                </a:solidFill>
              </a:rPr>
              <a:t>Creo otra librería de clases en la que agrupo para los managers que es donde voy a tener la lógica de mi </a:t>
            </a:r>
            <a:r>
              <a:rPr lang="es-ES" dirty="0" err="1">
                <a:solidFill>
                  <a:srgbClr val="7030A0"/>
                </a:solidFill>
              </a:rPr>
              <a:t>WebApi</a:t>
            </a:r>
            <a:r>
              <a:rPr lang="es-ES" dirty="0">
                <a:solidFill>
                  <a:srgbClr val="7030A0"/>
                </a:solidFill>
              </a:rPr>
              <a:t>. </a:t>
            </a:r>
          </a:p>
          <a:p>
            <a:r>
              <a:rPr lang="es-ES" dirty="0">
                <a:solidFill>
                  <a:srgbClr val="7030A0"/>
                </a:solidFill>
              </a:rPr>
              <a:t>Para ello creo por un lado la interfaz de cada manager y en otra clase la implementación.</a:t>
            </a:r>
          </a:p>
          <a:p>
            <a:r>
              <a:rPr lang="es-ES" dirty="0">
                <a:solidFill>
                  <a:srgbClr val="7030A0"/>
                </a:solidFill>
              </a:rPr>
              <a:t>Es importante además tener en las dependencias, una apuntando a los DTOS y otra a la capa </a:t>
            </a:r>
            <a:r>
              <a:rPr lang="es-ES" dirty="0" err="1">
                <a:solidFill>
                  <a:srgbClr val="7030A0"/>
                </a:solidFill>
              </a:rPr>
              <a:t>BusinessLogic</a:t>
            </a:r>
            <a:endParaRPr lang="es-ES" dirty="0">
              <a:solidFill>
                <a:srgbClr val="7030A0"/>
              </a:solidFill>
            </a:endParaRPr>
          </a:p>
        </p:txBody>
      </p:sp>
      <p:pic>
        <p:nvPicPr>
          <p:cNvPr id="5" name="Imagen 4">
            <a:extLst>
              <a:ext uri="{FF2B5EF4-FFF2-40B4-BE49-F238E27FC236}">
                <a16:creationId xmlns:a16="http://schemas.microsoft.com/office/drawing/2014/main" id="{86A5FE2C-8C3C-43B2-A0BB-451033AEED77}"/>
              </a:ext>
            </a:extLst>
          </p:cNvPr>
          <p:cNvPicPr>
            <a:picLocks noChangeAspect="1"/>
          </p:cNvPicPr>
          <p:nvPr/>
        </p:nvPicPr>
        <p:blipFill>
          <a:blip r:embed="rId2"/>
          <a:stretch>
            <a:fillRect/>
          </a:stretch>
        </p:blipFill>
        <p:spPr>
          <a:xfrm>
            <a:off x="1724353" y="823912"/>
            <a:ext cx="4076700" cy="5210175"/>
          </a:xfrm>
          <a:prstGeom prst="rect">
            <a:avLst/>
          </a:prstGeom>
        </p:spPr>
      </p:pic>
    </p:spTree>
    <p:extLst>
      <p:ext uri="{BB962C8B-B14F-4D97-AF65-F5344CB8AC3E}">
        <p14:creationId xmlns:p14="http://schemas.microsoft.com/office/powerpoint/2010/main" val="2490595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354EE22-AEBC-4E3C-9BDF-B4EB350A12F9}"/>
              </a:ext>
            </a:extLst>
          </p:cNvPr>
          <p:cNvPicPr>
            <a:picLocks noChangeAspect="1"/>
          </p:cNvPicPr>
          <p:nvPr/>
        </p:nvPicPr>
        <p:blipFill>
          <a:blip r:embed="rId2"/>
          <a:stretch>
            <a:fillRect/>
          </a:stretch>
        </p:blipFill>
        <p:spPr>
          <a:xfrm>
            <a:off x="1198180" y="1125677"/>
            <a:ext cx="10867696" cy="2660625"/>
          </a:xfrm>
          <a:prstGeom prst="rect">
            <a:avLst/>
          </a:prstGeom>
        </p:spPr>
      </p:pic>
      <p:pic>
        <p:nvPicPr>
          <p:cNvPr id="4" name="Imagen 3">
            <a:extLst>
              <a:ext uri="{FF2B5EF4-FFF2-40B4-BE49-F238E27FC236}">
                <a16:creationId xmlns:a16="http://schemas.microsoft.com/office/drawing/2014/main" id="{E12D0103-B743-4829-965D-3110B6590C5F}"/>
              </a:ext>
            </a:extLst>
          </p:cNvPr>
          <p:cNvPicPr>
            <a:picLocks noChangeAspect="1"/>
          </p:cNvPicPr>
          <p:nvPr/>
        </p:nvPicPr>
        <p:blipFill>
          <a:blip r:embed="rId3"/>
          <a:stretch>
            <a:fillRect/>
          </a:stretch>
        </p:blipFill>
        <p:spPr>
          <a:xfrm>
            <a:off x="1273066" y="4081269"/>
            <a:ext cx="6903983" cy="2572863"/>
          </a:xfrm>
          <a:prstGeom prst="rect">
            <a:avLst/>
          </a:prstGeom>
        </p:spPr>
      </p:pic>
      <p:sp>
        <p:nvSpPr>
          <p:cNvPr id="5" name="CuadroTexto 4">
            <a:extLst>
              <a:ext uri="{FF2B5EF4-FFF2-40B4-BE49-F238E27FC236}">
                <a16:creationId xmlns:a16="http://schemas.microsoft.com/office/drawing/2014/main" id="{F5A9C080-EDBA-4885-8BD4-B8C6F33E17C4}"/>
              </a:ext>
            </a:extLst>
          </p:cNvPr>
          <p:cNvSpPr txBox="1"/>
          <p:nvPr/>
        </p:nvSpPr>
        <p:spPr>
          <a:xfrm>
            <a:off x="1533432" y="203868"/>
            <a:ext cx="2534071" cy="369332"/>
          </a:xfrm>
          <a:prstGeom prst="rect">
            <a:avLst/>
          </a:prstGeom>
          <a:solidFill>
            <a:srgbClr val="FFD5FA"/>
          </a:solidFill>
        </p:spPr>
        <p:txBody>
          <a:bodyPr wrap="square" rtlCol="0">
            <a:spAutoFit/>
          </a:bodyPr>
          <a:lstStyle/>
          <a:p>
            <a:r>
              <a:rPr lang="es-ES" dirty="0">
                <a:solidFill>
                  <a:srgbClr val="7030A0"/>
                </a:solidFill>
              </a:rPr>
              <a:t>Estos son los </a:t>
            </a:r>
            <a:r>
              <a:rPr lang="es-ES" dirty="0" err="1">
                <a:solidFill>
                  <a:srgbClr val="7030A0"/>
                </a:solidFill>
              </a:rPr>
              <a:t>IManagers</a:t>
            </a:r>
            <a:endParaRPr lang="es-ES" dirty="0">
              <a:solidFill>
                <a:srgbClr val="7030A0"/>
              </a:solidFill>
            </a:endParaRPr>
          </a:p>
        </p:txBody>
      </p:sp>
      <p:pic>
        <p:nvPicPr>
          <p:cNvPr id="2" name="Imagen 1">
            <a:extLst>
              <a:ext uri="{FF2B5EF4-FFF2-40B4-BE49-F238E27FC236}">
                <a16:creationId xmlns:a16="http://schemas.microsoft.com/office/drawing/2014/main" id="{3BD4F92A-58B2-4BF9-B216-C495A456A279}"/>
              </a:ext>
            </a:extLst>
          </p:cNvPr>
          <p:cNvPicPr>
            <a:picLocks noChangeAspect="1"/>
          </p:cNvPicPr>
          <p:nvPr/>
        </p:nvPicPr>
        <p:blipFill>
          <a:blip r:embed="rId4"/>
          <a:stretch>
            <a:fillRect/>
          </a:stretch>
        </p:blipFill>
        <p:spPr>
          <a:xfrm>
            <a:off x="2154620" y="3604024"/>
            <a:ext cx="8263998" cy="391827"/>
          </a:xfrm>
          <a:prstGeom prst="rect">
            <a:avLst/>
          </a:prstGeom>
        </p:spPr>
      </p:pic>
      <p:sp>
        <p:nvSpPr>
          <p:cNvPr id="6" name="Flecha: hacia abajo 5">
            <a:extLst>
              <a:ext uri="{FF2B5EF4-FFF2-40B4-BE49-F238E27FC236}">
                <a16:creationId xmlns:a16="http://schemas.microsoft.com/office/drawing/2014/main" id="{006EC9A4-4855-452C-97B4-AC6A1FEB306B}"/>
              </a:ext>
            </a:extLst>
          </p:cNvPr>
          <p:cNvSpPr/>
          <p:nvPr/>
        </p:nvSpPr>
        <p:spPr>
          <a:xfrm>
            <a:off x="3814618" y="3296685"/>
            <a:ext cx="332509" cy="391827"/>
          </a:xfrm>
          <a:prstGeom prst="down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CuadroTexto 6">
            <a:extLst>
              <a:ext uri="{FF2B5EF4-FFF2-40B4-BE49-F238E27FC236}">
                <a16:creationId xmlns:a16="http://schemas.microsoft.com/office/drawing/2014/main" id="{2808A46E-9E4E-4760-B49F-B3972CA2FAFE}"/>
              </a:ext>
            </a:extLst>
          </p:cNvPr>
          <p:cNvSpPr txBox="1"/>
          <p:nvPr/>
        </p:nvSpPr>
        <p:spPr>
          <a:xfrm>
            <a:off x="5620523" y="1270722"/>
            <a:ext cx="6343115" cy="369332"/>
          </a:xfrm>
          <a:prstGeom prst="rect">
            <a:avLst/>
          </a:prstGeom>
          <a:solidFill>
            <a:srgbClr val="FFD5FA"/>
          </a:solidFill>
        </p:spPr>
        <p:txBody>
          <a:bodyPr wrap="square" rtlCol="0">
            <a:spAutoFit/>
          </a:bodyPr>
          <a:lstStyle/>
          <a:p>
            <a:r>
              <a:rPr lang="es-ES" dirty="0">
                <a:solidFill>
                  <a:srgbClr val="7030A0"/>
                </a:solidFill>
              </a:rPr>
              <a:t>Al codificar los </a:t>
            </a:r>
            <a:r>
              <a:rPr lang="es-ES" dirty="0" err="1">
                <a:solidFill>
                  <a:srgbClr val="7030A0"/>
                </a:solidFill>
              </a:rPr>
              <a:t>endpoint</a:t>
            </a:r>
            <a:r>
              <a:rPr lang="es-ES" dirty="0">
                <a:solidFill>
                  <a:srgbClr val="7030A0"/>
                </a:solidFill>
              </a:rPr>
              <a:t>, me veo en la necesidad de modificarlos</a:t>
            </a:r>
          </a:p>
        </p:txBody>
      </p:sp>
      <p:pic>
        <p:nvPicPr>
          <p:cNvPr id="8" name="Imagen 7">
            <a:extLst>
              <a:ext uri="{FF2B5EF4-FFF2-40B4-BE49-F238E27FC236}">
                <a16:creationId xmlns:a16="http://schemas.microsoft.com/office/drawing/2014/main" id="{1C5F1AAC-B293-47EA-8E4A-39E415E06679}"/>
              </a:ext>
            </a:extLst>
          </p:cNvPr>
          <p:cNvPicPr>
            <a:picLocks noChangeAspect="1"/>
          </p:cNvPicPr>
          <p:nvPr/>
        </p:nvPicPr>
        <p:blipFill>
          <a:blip r:embed="rId5"/>
          <a:stretch>
            <a:fillRect/>
          </a:stretch>
        </p:blipFill>
        <p:spPr>
          <a:xfrm>
            <a:off x="2154620" y="6458869"/>
            <a:ext cx="5848350" cy="390525"/>
          </a:xfrm>
          <a:prstGeom prst="rect">
            <a:avLst/>
          </a:prstGeom>
        </p:spPr>
      </p:pic>
      <p:sp>
        <p:nvSpPr>
          <p:cNvPr id="9" name="Flecha: hacia abajo 8">
            <a:extLst>
              <a:ext uri="{FF2B5EF4-FFF2-40B4-BE49-F238E27FC236}">
                <a16:creationId xmlns:a16="http://schemas.microsoft.com/office/drawing/2014/main" id="{85D981CE-01C9-4751-BC7F-F97FC5BE9E24}"/>
              </a:ext>
            </a:extLst>
          </p:cNvPr>
          <p:cNvSpPr/>
          <p:nvPr/>
        </p:nvSpPr>
        <p:spPr>
          <a:xfrm>
            <a:off x="3823854" y="6139400"/>
            <a:ext cx="332509" cy="391827"/>
          </a:xfrm>
          <a:prstGeom prst="down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525652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8CF9CA3-D811-4496-885A-A085B82B7407}"/>
              </a:ext>
            </a:extLst>
          </p:cNvPr>
          <p:cNvSpPr txBox="1"/>
          <p:nvPr/>
        </p:nvSpPr>
        <p:spPr>
          <a:xfrm>
            <a:off x="1533432" y="203868"/>
            <a:ext cx="8241189" cy="369332"/>
          </a:xfrm>
          <a:prstGeom prst="rect">
            <a:avLst/>
          </a:prstGeom>
          <a:solidFill>
            <a:srgbClr val="FFD5FA"/>
          </a:solidFill>
        </p:spPr>
        <p:txBody>
          <a:bodyPr wrap="square" rtlCol="0">
            <a:spAutoFit/>
          </a:bodyPr>
          <a:lstStyle/>
          <a:p>
            <a:r>
              <a:rPr lang="es-ES" dirty="0">
                <a:solidFill>
                  <a:srgbClr val="7030A0"/>
                </a:solidFill>
              </a:rPr>
              <a:t>Estos son los Managers (la implementación y donde está la lógica) de la </a:t>
            </a:r>
            <a:r>
              <a:rPr lang="es-ES" dirty="0" err="1">
                <a:solidFill>
                  <a:srgbClr val="7030A0"/>
                </a:solidFill>
              </a:rPr>
              <a:t>WebApi</a:t>
            </a:r>
            <a:r>
              <a:rPr lang="es-ES" dirty="0">
                <a:solidFill>
                  <a:srgbClr val="7030A0"/>
                </a:solidFill>
              </a:rPr>
              <a:t>.</a:t>
            </a:r>
          </a:p>
        </p:txBody>
      </p:sp>
      <p:pic>
        <p:nvPicPr>
          <p:cNvPr id="3" name="Imagen 2">
            <a:extLst>
              <a:ext uri="{FF2B5EF4-FFF2-40B4-BE49-F238E27FC236}">
                <a16:creationId xmlns:a16="http://schemas.microsoft.com/office/drawing/2014/main" id="{B6678138-4AC6-4B87-B0FA-C71D12A96EFD}"/>
              </a:ext>
            </a:extLst>
          </p:cNvPr>
          <p:cNvPicPr>
            <a:picLocks noChangeAspect="1"/>
          </p:cNvPicPr>
          <p:nvPr/>
        </p:nvPicPr>
        <p:blipFill>
          <a:blip r:embed="rId2"/>
          <a:stretch>
            <a:fillRect/>
          </a:stretch>
        </p:blipFill>
        <p:spPr>
          <a:xfrm>
            <a:off x="320327" y="1055385"/>
            <a:ext cx="6736255" cy="3740830"/>
          </a:xfrm>
          <a:prstGeom prst="rect">
            <a:avLst/>
          </a:prstGeom>
        </p:spPr>
      </p:pic>
      <p:pic>
        <p:nvPicPr>
          <p:cNvPr id="4" name="Imagen 3">
            <a:extLst>
              <a:ext uri="{FF2B5EF4-FFF2-40B4-BE49-F238E27FC236}">
                <a16:creationId xmlns:a16="http://schemas.microsoft.com/office/drawing/2014/main" id="{1159981C-2759-4219-8776-8CB8C4C91741}"/>
              </a:ext>
            </a:extLst>
          </p:cNvPr>
          <p:cNvPicPr>
            <a:picLocks noChangeAspect="1"/>
          </p:cNvPicPr>
          <p:nvPr/>
        </p:nvPicPr>
        <p:blipFill>
          <a:blip r:embed="rId3"/>
          <a:stretch>
            <a:fillRect/>
          </a:stretch>
        </p:blipFill>
        <p:spPr>
          <a:xfrm>
            <a:off x="4525818" y="3025457"/>
            <a:ext cx="7345856" cy="3628676"/>
          </a:xfrm>
          <a:prstGeom prst="rect">
            <a:avLst/>
          </a:prstGeom>
        </p:spPr>
      </p:pic>
      <p:sp>
        <p:nvSpPr>
          <p:cNvPr id="8" name="Flecha: a la derecha 7">
            <a:extLst>
              <a:ext uri="{FF2B5EF4-FFF2-40B4-BE49-F238E27FC236}">
                <a16:creationId xmlns:a16="http://schemas.microsoft.com/office/drawing/2014/main" id="{1C28A07E-5AB3-4A6C-8ECD-F307CDE17F05}"/>
              </a:ext>
            </a:extLst>
          </p:cNvPr>
          <p:cNvSpPr/>
          <p:nvPr/>
        </p:nvSpPr>
        <p:spPr>
          <a:xfrm>
            <a:off x="3260437" y="3916218"/>
            <a:ext cx="1071418" cy="554182"/>
          </a:xfrm>
          <a:prstGeom prst="right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CuadroTexto 8">
            <a:extLst>
              <a:ext uri="{FF2B5EF4-FFF2-40B4-BE49-F238E27FC236}">
                <a16:creationId xmlns:a16="http://schemas.microsoft.com/office/drawing/2014/main" id="{260CD997-B910-4147-A2B5-02F5581D4A16}"/>
              </a:ext>
            </a:extLst>
          </p:cNvPr>
          <p:cNvSpPr txBox="1"/>
          <p:nvPr/>
        </p:nvSpPr>
        <p:spPr>
          <a:xfrm>
            <a:off x="1094705" y="5278400"/>
            <a:ext cx="3024713" cy="923330"/>
          </a:xfrm>
          <a:prstGeom prst="rect">
            <a:avLst/>
          </a:prstGeom>
          <a:solidFill>
            <a:srgbClr val="FFD5FA"/>
          </a:solidFill>
        </p:spPr>
        <p:txBody>
          <a:bodyPr wrap="square" rtlCol="0">
            <a:spAutoFit/>
          </a:bodyPr>
          <a:lstStyle/>
          <a:p>
            <a:r>
              <a:rPr lang="es-ES" dirty="0">
                <a:solidFill>
                  <a:srgbClr val="7030A0"/>
                </a:solidFill>
              </a:rPr>
              <a:t>Con los cambios la versión tras codificar los </a:t>
            </a:r>
            <a:r>
              <a:rPr lang="es-ES" dirty="0" err="1">
                <a:solidFill>
                  <a:srgbClr val="7030A0"/>
                </a:solidFill>
              </a:rPr>
              <a:t>endpoint</a:t>
            </a:r>
            <a:r>
              <a:rPr lang="es-ES" dirty="0">
                <a:solidFill>
                  <a:srgbClr val="7030A0"/>
                </a:solidFill>
              </a:rPr>
              <a:t> quedó así.</a:t>
            </a:r>
          </a:p>
        </p:txBody>
      </p:sp>
      <p:sp>
        <p:nvSpPr>
          <p:cNvPr id="7" name="CuadroTexto 6">
            <a:extLst>
              <a:ext uri="{FF2B5EF4-FFF2-40B4-BE49-F238E27FC236}">
                <a16:creationId xmlns:a16="http://schemas.microsoft.com/office/drawing/2014/main" id="{6F91E853-34CA-4E54-9D82-B16234B3E8A1}"/>
              </a:ext>
            </a:extLst>
          </p:cNvPr>
          <p:cNvSpPr txBox="1"/>
          <p:nvPr/>
        </p:nvSpPr>
        <p:spPr>
          <a:xfrm>
            <a:off x="8756269" y="5126000"/>
            <a:ext cx="3024713" cy="923330"/>
          </a:xfrm>
          <a:prstGeom prst="rect">
            <a:avLst/>
          </a:prstGeom>
          <a:solidFill>
            <a:srgbClr val="FFD5FA"/>
          </a:solidFill>
        </p:spPr>
        <p:txBody>
          <a:bodyPr wrap="square" rtlCol="0">
            <a:spAutoFit/>
          </a:bodyPr>
          <a:lstStyle/>
          <a:p>
            <a:r>
              <a:rPr lang="es-ES" dirty="0">
                <a:solidFill>
                  <a:srgbClr val="7030A0"/>
                </a:solidFill>
              </a:rPr>
              <a:t>Ver apartado test porque al ejecutarlos y fallar, me </a:t>
            </a:r>
            <a:r>
              <a:rPr lang="es-ES" dirty="0" err="1">
                <a:solidFill>
                  <a:srgbClr val="7030A0"/>
                </a:solidFill>
              </a:rPr>
              <a:t>dí</a:t>
            </a:r>
            <a:r>
              <a:rPr lang="es-ES" dirty="0">
                <a:solidFill>
                  <a:srgbClr val="7030A0"/>
                </a:solidFill>
              </a:rPr>
              <a:t> cuenta de que había un error</a:t>
            </a:r>
          </a:p>
        </p:txBody>
      </p:sp>
    </p:spTree>
    <p:extLst>
      <p:ext uri="{BB962C8B-B14F-4D97-AF65-F5344CB8AC3E}">
        <p14:creationId xmlns:p14="http://schemas.microsoft.com/office/powerpoint/2010/main" val="2796561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DC32ADD-7998-4E04-A778-0A8B74580A8B}"/>
              </a:ext>
            </a:extLst>
          </p:cNvPr>
          <p:cNvPicPr>
            <a:picLocks noChangeAspect="1"/>
          </p:cNvPicPr>
          <p:nvPr/>
        </p:nvPicPr>
        <p:blipFill>
          <a:blip r:embed="rId2"/>
          <a:stretch>
            <a:fillRect/>
          </a:stretch>
        </p:blipFill>
        <p:spPr>
          <a:xfrm>
            <a:off x="469757" y="349126"/>
            <a:ext cx="7225692" cy="3317712"/>
          </a:xfrm>
          <a:prstGeom prst="rect">
            <a:avLst/>
          </a:prstGeom>
        </p:spPr>
      </p:pic>
      <p:sp>
        <p:nvSpPr>
          <p:cNvPr id="4" name="Flecha: a la derecha 3">
            <a:extLst>
              <a:ext uri="{FF2B5EF4-FFF2-40B4-BE49-F238E27FC236}">
                <a16:creationId xmlns:a16="http://schemas.microsoft.com/office/drawing/2014/main" id="{3187B2F4-B4B2-4BB6-80E3-CCD458CF2F9A}"/>
              </a:ext>
            </a:extLst>
          </p:cNvPr>
          <p:cNvSpPr/>
          <p:nvPr/>
        </p:nvSpPr>
        <p:spPr>
          <a:xfrm>
            <a:off x="842071" y="3938818"/>
            <a:ext cx="1071418" cy="554182"/>
          </a:xfrm>
          <a:prstGeom prst="right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CuadroTexto 4">
            <a:extLst>
              <a:ext uri="{FF2B5EF4-FFF2-40B4-BE49-F238E27FC236}">
                <a16:creationId xmlns:a16="http://schemas.microsoft.com/office/drawing/2014/main" id="{34521C60-4640-453C-8ECE-B5C5EE5423E6}"/>
              </a:ext>
            </a:extLst>
          </p:cNvPr>
          <p:cNvSpPr txBox="1"/>
          <p:nvPr/>
        </p:nvSpPr>
        <p:spPr>
          <a:xfrm>
            <a:off x="78706" y="4746508"/>
            <a:ext cx="2110312" cy="1200329"/>
          </a:xfrm>
          <a:prstGeom prst="rect">
            <a:avLst/>
          </a:prstGeom>
          <a:solidFill>
            <a:srgbClr val="FFD5FA"/>
          </a:solidFill>
        </p:spPr>
        <p:txBody>
          <a:bodyPr wrap="square" rtlCol="0">
            <a:spAutoFit/>
          </a:bodyPr>
          <a:lstStyle/>
          <a:p>
            <a:r>
              <a:rPr lang="es-ES" dirty="0">
                <a:solidFill>
                  <a:srgbClr val="7030A0"/>
                </a:solidFill>
              </a:rPr>
              <a:t>Con los cambios la versión tras codificar los </a:t>
            </a:r>
            <a:r>
              <a:rPr lang="es-ES" dirty="0" err="1">
                <a:solidFill>
                  <a:srgbClr val="7030A0"/>
                </a:solidFill>
              </a:rPr>
              <a:t>endpoint</a:t>
            </a:r>
            <a:r>
              <a:rPr lang="es-ES" dirty="0">
                <a:solidFill>
                  <a:srgbClr val="7030A0"/>
                </a:solidFill>
              </a:rPr>
              <a:t> quedó así.</a:t>
            </a:r>
          </a:p>
        </p:txBody>
      </p:sp>
      <p:pic>
        <p:nvPicPr>
          <p:cNvPr id="6" name="Imagen 5">
            <a:extLst>
              <a:ext uri="{FF2B5EF4-FFF2-40B4-BE49-F238E27FC236}">
                <a16:creationId xmlns:a16="http://schemas.microsoft.com/office/drawing/2014/main" id="{B5015EF0-98D5-4DB0-872B-3F2BD3BA66E9}"/>
              </a:ext>
            </a:extLst>
          </p:cNvPr>
          <p:cNvPicPr>
            <a:picLocks noChangeAspect="1"/>
          </p:cNvPicPr>
          <p:nvPr/>
        </p:nvPicPr>
        <p:blipFill>
          <a:blip r:embed="rId3"/>
          <a:stretch>
            <a:fillRect/>
          </a:stretch>
        </p:blipFill>
        <p:spPr>
          <a:xfrm>
            <a:off x="2285803" y="3493255"/>
            <a:ext cx="9827491" cy="3256254"/>
          </a:xfrm>
          <a:prstGeom prst="rect">
            <a:avLst/>
          </a:prstGeom>
        </p:spPr>
      </p:pic>
      <p:sp>
        <p:nvSpPr>
          <p:cNvPr id="7" name="CuadroTexto 6">
            <a:extLst>
              <a:ext uri="{FF2B5EF4-FFF2-40B4-BE49-F238E27FC236}">
                <a16:creationId xmlns:a16="http://schemas.microsoft.com/office/drawing/2014/main" id="{F73DF124-D0F8-4140-9D15-829ADA535E53}"/>
              </a:ext>
            </a:extLst>
          </p:cNvPr>
          <p:cNvSpPr txBox="1"/>
          <p:nvPr/>
        </p:nvSpPr>
        <p:spPr>
          <a:xfrm>
            <a:off x="7961941" y="5485172"/>
            <a:ext cx="3024713" cy="923330"/>
          </a:xfrm>
          <a:prstGeom prst="rect">
            <a:avLst/>
          </a:prstGeom>
          <a:solidFill>
            <a:srgbClr val="FFD5FA"/>
          </a:solidFill>
        </p:spPr>
        <p:txBody>
          <a:bodyPr wrap="square" rtlCol="0">
            <a:spAutoFit/>
          </a:bodyPr>
          <a:lstStyle/>
          <a:p>
            <a:r>
              <a:rPr lang="es-ES" dirty="0">
                <a:solidFill>
                  <a:srgbClr val="7030A0"/>
                </a:solidFill>
              </a:rPr>
              <a:t>Ver apartado test porque al ejecutarlos y fallar, me </a:t>
            </a:r>
            <a:r>
              <a:rPr lang="es-ES" dirty="0" err="1">
                <a:solidFill>
                  <a:srgbClr val="7030A0"/>
                </a:solidFill>
              </a:rPr>
              <a:t>dí</a:t>
            </a:r>
            <a:r>
              <a:rPr lang="es-ES" dirty="0">
                <a:solidFill>
                  <a:srgbClr val="7030A0"/>
                </a:solidFill>
              </a:rPr>
              <a:t> cuenta de que había un error</a:t>
            </a:r>
          </a:p>
        </p:txBody>
      </p:sp>
    </p:spTree>
    <p:extLst>
      <p:ext uri="{BB962C8B-B14F-4D97-AF65-F5344CB8AC3E}">
        <p14:creationId xmlns:p14="http://schemas.microsoft.com/office/powerpoint/2010/main" val="304588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C92F43B-C753-4EEF-ACCB-864D98D6EEA9}"/>
              </a:ext>
            </a:extLst>
          </p:cNvPr>
          <p:cNvPicPr>
            <a:picLocks noChangeAspect="1"/>
          </p:cNvPicPr>
          <p:nvPr/>
        </p:nvPicPr>
        <p:blipFill>
          <a:blip r:embed="rId2"/>
          <a:stretch>
            <a:fillRect/>
          </a:stretch>
        </p:blipFill>
        <p:spPr>
          <a:xfrm>
            <a:off x="195262" y="1123950"/>
            <a:ext cx="11801475" cy="4610100"/>
          </a:xfrm>
          <a:prstGeom prst="rect">
            <a:avLst/>
          </a:prstGeom>
        </p:spPr>
      </p:pic>
    </p:spTree>
    <p:extLst>
      <p:ext uri="{BB962C8B-B14F-4D97-AF65-F5344CB8AC3E}">
        <p14:creationId xmlns:p14="http://schemas.microsoft.com/office/powerpoint/2010/main" val="964997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8B69C5E-C389-4479-B60F-73BCA12F9644}"/>
              </a:ext>
            </a:extLst>
          </p:cNvPr>
          <p:cNvPicPr>
            <a:picLocks noChangeAspect="1"/>
          </p:cNvPicPr>
          <p:nvPr/>
        </p:nvPicPr>
        <p:blipFill>
          <a:blip r:embed="rId2"/>
          <a:stretch>
            <a:fillRect/>
          </a:stretch>
        </p:blipFill>
        <p:spPr>
          <a:xfrm>
            <a:off x="325820" y="1100525"/>
            <a:ext cx="11729545" cy="4891857"/>
          </a:xfrm>
          <a:prstGeom prst="rect">
            <a:avLst/>
          </a:prstGeom>
        </p:spPr>
      </p:pic>
    </p:spTree>
    <p:extLst>
      <p:ext uri="{BB962C8B-B14F-4D97-AF65-F5344CB8AC3E}">
        <p14:creationId xmlns:p14="http://schemas.microsoft.com/office/powerpoint/2010/main" val="1568829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59102-956B-4F57-B049-1E155AE0858A}"/>
              </a:ext>
            </a:extLst>
          </p:cNvPr>
          <p:cNvSpPr>
            <a:spLocks noGrp="1"/>
          </p:cNvSpPr>
          <p:nvPr>
            <p:ph type="ctrTitle"/>
          </p:nvPr>
        </p:nvSpPr>
        <p:spPr>
          <a:xfrm>
            <a:off x="3810327" y="1185425"/>
            <a:ext cx="8791575" cy="2387600"/>
          </a:xfrm>
        </p:spPr>
        <p:txBody>
          <a:bodyPr/>
          <a:lstStyle/>
          <a:p>
            <a:r>
              <a:rPr lang="es-ES" dirty="0"/>
              <a:t>Web api</a:t>
            </a:r>
            <a:endParaRPr lang="en-IE" dirty="0"/>
          </a:p>
        </p:txBody>
      </p:sp>
    </p:spTree>
    <p:extLst>
      <p:ext uri="{BB962C8B-B14F-4D97-AF65-F5344CB8AC3E}">
        <p14:creationId xmlns:p14="http://schemas.microsoft.com/office/powerpoint/2010/main" val="3991046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6BBF809-4C29-4169-BB61-86946A0E3D10}"/>
              </a:ext>
            </a:extLst>
          </p:cNvPr>
          <p:cNvPicPr>
            <a:picLocks noChangeAspect="1"/>
          </p:cNvPicPr>
          <p:nvPr/>
        </p:nvPicPr>
        <p:blipFill>
          <a:blip r:embed="rId2"/>
          <a:stretch>
            <a:fillRect/>
          </a:stretch>
        </p:blipFill>
        <p:spPr>
          <a:xfrm>
            <a:off x="1232044" y="871537"/>
            <a:ext cx="4943475" cy="5114925"/>
          </a:xfrm>
          <a:prstGeom prst="rect">
            <a:avLst/>
          </a:prstGeom>
        </p:spPr>
      </p:pic>
      <p:sp>
        <p:nvSpPr>
          <p:cNvPr id="3" name="CuadroTexto 2">
            <a:extLst>
              <a:ext uri="{FF2B5EF4-FFF2-40B4-BE49-F238E27FC236}">
                <a16:creationId xmlns:a16="http://schemas.microsoft.com/office/drawing/2014/main" id="{899DA949-D4AA-4BFE-8531-830E855728AA}"/>
              </a:ext>
            </a:extLst>
          </p:cNvPr>
          <p:cNvSpPr txBox="1"/>
          <p:nvPr/>
        </p:nvSpPr>
        <p:spPr>
          <a:xfrm>
            <a:off x="6623680" y="2271163"/>
            <a:ext cx="4336276" cy="1477328"/>
          </a:xfrm>
          <a:prstGeom prst="rect">
            <a:avLst/>
          </a:prstGeom>
          <a:solidFill>
            <a:srgbClr val="FFD5FA"/>
          </a:solidFill>
        </p:spPr>
        <p:txBody>
          <a:bodyPr wrap="square" rtlCol="0">
            <a:spAutoFit/>
          </a:bodyPr>
          <a:lstStyle/>
          <a:p>
            <a:r>
              <a:rPr lang="es-ES" dirty="0">
                <a:solidFill>
                  <a:srgbClr val="7030A0"/>
                </a:solidFill>
              </a:rPr>
              <a:t>Lo primero con lo que me encuentro es que tengo que instalar más dependencias y actualizar otras. Así que con el </a:t>
            </a:r>
            <a:r>
              <a:rPr lang="es-ES" dirty="0" err="1">
                <a:solidFill>
                  <a:srgbClr val="7030A0"/>
                </a:solidFill>
              </a:rPr>
              <a:t>NuGet</a:t>
            </a:r>
            <a:r>
              <a:rPr lang="es-ES" dirty="0">
                <a:solidFill>
                  <a:srgbClr val="7030A0"/>
                </a:solidFill>
              </a:rPr>
              <a:t> manager instalo las que se ven aquí y luego añado las referencias al resto de Proyectos.</a:t>
            </a:r>
          </a:p>
        </p:txBody>
      </p:sp>
    </p:spTree>
    <p:extLst>
      <p:ext uri="{BB962C8B-B14F-4D97-AF65-F5344CB8AC3E}">
        <p14:creationId xmlns:p14="http://schemas.microsoft.com/office/powerpoint/2010/main" val="3315249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3771A0-DF95-47EC-805F-E2DFBC41F169}"/>
              </a:ext>
            </a:extLst>
          </p:cNvPr>
          <p:cNvSpPr txBox="1"/>
          <p:nvPr/>
        </p:nvSpPr>
        <p:spPr>
          <a:xfrm>
            <a:off x="1447800" y="558800"/>
            <a:ext cx="9931400" cy="369332"/>
          </a:xfrm>
          <a:prstGeom prst="rect">
            <a:avLst/>
          </a:prstGeom>
          <a:noFill/>
        </p:spPr>
        <p:txBody>
          <a:bodyPr wrap="square" rtlCol="0">
            <a:spAutoFit/>
          </a:bodyPr>
          <a:lstStyle/>
          <a:p>
            <a:r>
              <a:rPr lang="es-ES" dirty="0">
                <a:solidFill>
                  <a:srgbClr val="7030A0"/>
                </a:solidFill>
              </a:rPr>
              <a:t>Descargamos el </a:t>
            </a:r>
            <a:r>
              <a:rPr lang="es-ES" dirty="0" err="1">
                <a:solidFill>
                  <a:srgbClr val="7030A0"/>
                </a:solidFill>
              </a:rPr>
              <a:t>mysql</a:t>
            </a:r>
            <a:r>
              <a:rPr lang="es-ES" dirty="0">
                <a:solidFill>
                  <a:srgbClr val="7030A0"/>
                </a:solidFill>
              </a:rPr>
              <a:t> </a:t>
            </a:r>
            <a:r>
              <a:rPr lang="es-ES" dirty="0" err="1">
                <a:solidFill>
                  <a:srgbClr val="7030A0"/>
                </a:solidFill>
              </a:rPr>
              <a:t>installer</a:t>
            </a:r>
            <a:endParaRPr lang="es-ES" dirty="0">
              <a:solidFill>
                <a:srgbClr val="7030A0"/>
              </a:solidFill>
            </a:endParaRPr>
          </a:p>
        </p:txBody>
      </p:sp>
      <p:pic>
        <p:nvPicPr>
          <p:cNvPr id="3" name="Imagen 2">
            <a:extLst>
              <a:ext uri="{FF2B5EF4-FFF2-40B4-BE49-F238E27FC236}">
                <a16:creationId xmlns:a16="http://schemas.microsoft.com/office/drawing/2014/main" id="{E18E3C80-432A-41F5-AFEC-72BF58FDBE15}"/>
              </a:ext>
            </a:extLst>
          </p:cNvPr>
          <p:cNvPicPr>
            <a:picLocks noChangeAspect="1"/>
          </p:cNvPicPr>
          <p:nvPr/>
        </p:nvPicPr>
        <p:blipFill rotWithShape="1">
          <a:blip r:embed="rId2"/>
          <a:srcRect t="4847" r="18691" b="14397"/>
          <a:stretch/>
        </p:blipFill>
        <p:spPr>
          <a:xfrm>
            <a:off x="1861686" y="1311442"/>
            <a:ext cx="7580697" cy="4235116"/>
          </a:xfrm>
          <a:prstGeom prst="rect">
            <a:avLst/>
          </a:prstGeom>
        </p:spPr>
      </p:pic>
    </p:spTree>
    <p:extLst>
      <p:ext uri="{BB962C8B-B14F-4D97-AF65-F5344CB8AC3E}">
        <p14:creationId xmlns:p14="http://schemas.microsoft.com/office/powerpoint/2010/main" val="3801014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5F48EB4-C354-412E-8C86-B07C624E0682}"/>
              </a:ext>
            </a:extLst>
          </p:cNvPr>
          <p:cNvPicPr>
            <a:picLocks noChangeAspect="1"/>
          </p:cNvPicPr>
          <p:nvPr/>
        </p:nvPicPr>
        <p:blipFill>
          <a:blip r:embed="rId2"/>
          <a:stretch>
            <a:fillRect/>
          </a:stretch>
        </p:blipFill>
        <p:spPr>
          <a:xfrm>
            <a:off x="946727" y="1612523"/>
            <a:ext cx="10298545" cy="4496636"/>
          </a:xfrm>
          <a:prstGeom prst="rect">
            <a:avLst/>
          </a:prstGeom>
        </p:spPr>
      </p:pic>
      <p:sp>
        <p:nvSpPr>
          <p:cNvPr id="3" name="CuadroTexto 2">
            <a:extLst>
              <a:ext uri="{FF2B5EF4-FFF2-40B4-BE49-F238E27FC236}">
                <a16:creationId xmlns:a16="http://schemas.microsoft.com/office/drawing/2014/main" id="{4134CA45-EB90-4D59-9079-8150A14F0A45}"/>
              </a:ext>
            </a:extLst>
          </p:cNvPr>
          <p:cNvSpPr txBox="1"/>
          <p:nvPr/>
        </p:nvSpPr>
        <p:spPr>
          <a:xfrm>
            <a:off x="1608335" y="322290"/>
            <a:ext cx="8320756" cy="923330"/>
          </a:xfrm>
          <a:prstGeom prst="rect">
            <a:avLst/>
          </a:prstGeom>
          <a:solidFill>
            <a:srgbClr val="FFD5FA"/>
          </a:solidFill>
        </p:spPr>
        <p:txBody>
          <a:bodyPr wrap="square" rtlCol="0">
            <a:spAutoFit/>
          </a:bodyPr>
          <a:lstStyle/>
          <a:p>
            <a:r>
              <a:rPr lang="es-ES" dirty="0">
                <a:solidFill>
                  <a:srgbClr val="7030A0"/>
                </a:solidFill>
              </a:rPr>
              <a:t>Es importante configurar las propiedades del </a:t>
            </a:r>
            <a:r>
              <a:rPr lang="es-ES" dirty="0" err="1">
                <a:solidFill>
                  <a:srgbClr val="7030A0"/>
                </a:solidFill>
              </a:rPr>
              <a:t>appsettings.json</a:t>
            </a:r>
            <a:r>
              <a:rPr lang="es-ES" dirty="0">
                <a:solidFill>
                  <a:srgbClr val="7030A0"/>
                </a:solidFill>
              </a:rPr>
              <a:t> con botón derecho </a:t>
            </a:r>
            <a:r>
              <a:rPr lang="es-ES" dirty="0">
                <a:solidFill>
                  <a:srgbClr val="7030A0"/>
                </a:solidFill>
                <a:sym typeface="Wingdings" panose="05000000000000000000" pitchFamily="2" charset="2"/>
              </a:rPr>
              <a:t> Propiedades y a continuación configurarlo de esta forma para que no dé error cada vez que ejecutemos.</a:t>
            </a:r>
            <a:endParaRPr lang="es-ES" dirty="0">
              <a:solidFill>
                <a:srgbClr val="7030A0"/>
              </a:solidFill>
            </a:endParaRPr>
          </a:p>
        </p:txBody>
      </p:sp>
    </p:spTree>
    <p:extLst>
      <p:ext uri="{BB962C8B-B14F-4D97-AF65-F5344CB8AC3E}">
        <p14:creationId xmlns:p14="http://schemas.microsoft.com/office/powerpoint/2010/main" val="1373914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DE1B00F-BC83-4BA4-94B8-3190E2FE89BB}"/>
              </a:ext>
            </a:extLst>
          </p:cNvPr>
          <p:cNvPicPr>
            <a:picLocks noChangeAspect="1"/>
          </p:cNvPicPr>
          <p:nvPr/>
        </p:nvPicPr>
        <p:blipFill>
          <a:blip r:embed="rId2"/>
          <a:stretch>
            <a:fillRect/>
          </a:stretch>
        </p:blipFill>
        <p:spPr>
          <a:xfrm>
            <a:off x="690418" y="0"/>
            <a:ext cx="5137727" cy="3367294"/>
          </a:xfrm>
          <a:prstGeom prst="rect">
            <a:avLst/>
          </a:prstGeom>
        </p:spPr>
      </p:pic>
      <p:pic>
        <p:nvPicPr>
          <p:cNvPr id="3" name="Imagen 2">
            <a:extLst>
              <a:ext uri="{FF2B5EF4-FFF2-40B4-BE49-F238E27FC236}">
                <a16:creationId xmlns:a16="http://schemas.microsoft.com/office/drawing/2014/main" id="{AE7431F8-10EA-4D28-9805-98B2EC2A359D}"/>
              </a:ext>
            </a:extLst>
          </p:cNvPr>
          <p:cNvPicPr>
            <a:picLocks noChangeAspect="1"/>
          </p:cNvPicPr>
          <p:nvPr/>
        </p:nvPicPr>
        <p:blipFill>
          <a:blip r:embed="rId3"/>
          <a:stretch>
            <a:fillRect/>
          </a:stretch>
        </p:blipFill>
        <p:spPr>
          <a:xfrm>
            <a:off x="690418" y="3367294"/>
            <a:ext cx="6754091" cy="3140278"/>
          </a:xfrm>
          <a:prstGeom prst="rect">
            <a:avLst/>
          </a:prstGeom>
        </p:spPr>
      </p:pic>
      <p:sp>
        <p:nvSpPr>
          <p:cNvPr id="4" name="CuadroTexto 3">
            <a:extLst>
              <a:ext uri="{FF2B5EF4-FFF2-40B4-BE49-F238E27FC236}">
                <a16:creationId xmlns:a16="http://schemas.microsoft.com/office/drawing/2014/main" id="{66E87974-B3DD-4DE2-BEEA-72196410BC1E}"/>
              </a:ext>
            </a:extLst>
          </p:cNvPr>
          <p:cNvSpPr txBox="1"/>
          <p:nvPr/>
        </p:nvSpPr>
        <p:spPr>
          <a:xfrm>
            <a:off x="8017163" y="2335816"/>
            <a:ext cx="2844800" cy="646331"/>
          </a:xfrm>
          <a:prstGeom prst="rect">
            <a:avLst/>
          </a:prstGeom>
          <a:solidFill>
            <a:srgbClr val="FFD5FA"/>
          </a:solidFill>
        </p:spPr>
        <p:txBody>
          <a:bodyPr wrap="square" rtlCol="0">
            <a:spAutoFit/>
          </a:bodyPr>
          <a:lstStyle/>
          <a:p>
            <a:r>
              <a:rPr lang="es-ES" dirty="0">
                <a:solidFill>
                  <a:srgbClr val="7030A0"/>
                </a:solidFill>
              </a:rPr>
              <a:t>Creo mi </a:t>
            </a:r>
            <a:r>
              <a:rPr lang="es-ES" dirty="0" err="1">
                <a:solidFill>
                  <a:srgbClr val="7030A0"/>
                </a:solidFill>
              </a:rPr>
              <a:t>controller</a:t>
            </a:r>
            <a:r>
              <a:rPr lang="es-ES" dirty="0">
                <a:solidFill>
                  <a:srgbClr val="7030A0"/>
                </a:solidFill>
              </a:rPr>
              <a:t> de forma muy simple, tal que así.</a:t>
            </a:r>
          </a:p>
        </p:txBody>
      </p:sp>
    </p:spTree>
    <p:extLst>
      <p:ext uri="{BB962C8B-B14F-4D97-AF65-F5344CB8AC3E}">
        <p14:creationId xmlns:p14="http://schemas.microsoft.com/office/powerpoint/2010/main" val="35918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7A6BFB3-5773-499A-85A4-D97E2D338A0B}"/>
              </a:ext>
            </a:extLst>
          </p:cNvPr>
          <p:cNvSpPr txBox="1"/>
          <p:nvPr/>
        </p:nvSpPr>
        <p:spPr>
          <a:xfrm>
            <a:off x="1265381" y="183742"/>
            <a:ext cx="3694546" cy="370439"/>
          </a:xfrm>
          <a:prstGeom prst="rect">
            <a:avLst/>
          </a:prstGeom>
          <a:solidFill>
            <a:srgbClr val="FFD5FA"/>
          </a:solidFill>
        </p:spPr>
        <p:txBody>
          <a:bodyPr wrap="square" rtlCol="0">
            <a:spAutoFit/>
          </a:bodyPr>
          <a:lstStyle/>
          <a:p>
            <a:r>
              <a:rPr lang="es-ES" dirty="0">
                <a:solidFill>
                  <a:srgbClr val="7030A0"/>
                </a:solidFill>
              </a:rPr>
              <a:t>Y aquí los resultados de la ejecución.</a:t>
            </a:r>
          </a:p>
        </p:txBody>
      </p:sp>
      <p:pic>
        <p:nvPicPr>
          <p:cNvPr id="3" name="Imagen 2">
            <a:extLst>
              <a:ext uri="{FF2B5EF4-FFF2-40B4-BE49-F238E27FC236}">
                <a16:creationId xmlns:a16="http://schemas.microsoft.com/office/drawing/2014/main" id="{28637A15-AF9E-4F64-AA20-E5C247D4AFE8}"/>
              </a:ext>
            </a:extLst>
          </p:cNvPr>
          <p:cNvPicPr>
            <a:picLocks noChangeAspect="1"/>
          </p:cNvPicPr>
          <p:nvPr/>
        </p:nvPicPr>
        <p:blipFill>
          <a:blip r:embed="rId2"/>
          <a:stretch>
            <a:fillRect/>
          </a:stretch>
        </p:blipFill>
        <p:spPr>
          <a:xfrm>
            <a:off x="3274761" y="877454"/>
            <a:ext cx="4804748" cy="3395663"/>
          </a:xfrm>
          <a:prstGeom prst="rect">
            <a:avLst/>
          </a:prstGeom>
        </p:spPr>
      </p:pic>
      <p:pic>
        <p:nvPicPr>
          <p:cNvPr id="4" name="Imagen 3">
            <a:extLst>
              <a:ext uri="{FF2B5EF4-FFF2-40B4-BE49-F238E27FC236}">
                <a16:creationId xmlns:a16="http://schemas.microsoft.com/office/drawing/2014/main" id="{CA184826-610D-47D5-AA2A-9776F40E40CD}"/>
              </a:ext>
            </a:extLst>
          </p:cNvPr>
          <p:cNvPicPr>
            <a:picLocks noChangeAspect="1"/>
          </p:cNvPicPr>
          <p:nvPr/>
        </p:nvPicPr>
        <p:blipFill>
          <a:blip r:embed="rId3"/>
          <a:stretch>
            <a:fillRect/>
          </a:stretch>
        </p:blipFill>
        <p:spPr>
          <a:xfrm>
            <a:off x="447963" y="3880635"/>
            <a:ext cx="11296073" cy="2099911"/>
          </a:xfrm>
          <a:prstGeom prst="rect">
            <a:avLst/>
          </a:prstGeom>
        </p:spPr>
      </p:pic>
    </p:spTree>
    <p:extLst>
      <p:ext uri="{BB962C8B-B14F-4D97-AF65-F5344CB8AC3E}">
        <p14:creationId xmlns:p14="http://schemas.microsoft.com/office/powerpoint/2010/main" val="2127687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9CFB76-91EA-4AA0-A26F-3C43CF538738}"/>
              </a:ext>
            </a:extLst>
          </p:cNvPr>
          <p:cNvSpPr>
            <a:spLocks noGrp="1"/>
          </p:cNvSpPr>
          <p:nvPr>
            <p:ph type="ctrTitle"/>
          </p:nvPr>
        </p:nvSpPr>
        <p:spPr>
          <a:xfrm>
            <a:off x="4203987" y="1288617"/>
            <a:ext cx="8791575" cy="2387600"/>
          </a:xfrm>
        </p:spPr>
        <p:txBody>
          <a:bodyPr/>
          <a:lstStyle/>
          <a:p>
            <a:r>
              <a:rPr lang="es-ES" dirty="0" err="1"/>
              <a:t>testing</a:t>
            </a:r>
            <a:endParaRPr lang="en-IE" dirty="0"/>
          </a:p>
        </p:txBody>
      </p:sp>
    </p:spTree>
    <p:extLst>
      <p:ext uri="{BB962C8B-B14F-4D97-AF65-F5344CB8AC3E}">
        <p14:creationId xmlns:p14="http://schemas.microsoft.com/office/powerpoint/2010/main" val="3832355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CBB7116-770E-4482-BCD3-B0DA1B489942}"/>
              </a:ext>
            </a:extLst>
          </p:cNvPr>
          <p:cNvPicPr>
            <a:picLocks noChangeAspect="1"/>
          </p:cNvPicPr>
          <p:nvPr/>
        </p:nvPicPr>
        <p:blipFill>
          <a:blip r:embed="rId2"/>
          <a:stretch>
            <a:fillRect/>
          </a:stretch>
        </p:blipFill>
        <p:spPr>
          <a:xfrm>
            <a:off x="1715365" y="1271155"/>
            <a:ext cx="3829050" cy="4038600"/>
          </a:xfrm>
          <a:prstGeom prst="rect">
            <a:avLst/>
          </a:prstGeom>
        </p:spPr>
      </p:pic>
      <p:sp>
        <p:nvSpPr>
          <p:cNvPr id="3" name="CuadroTexto 2">
            <a:extLst>
              <a:ext uri="{FF2B5EF4-FFF2-40B4-BE49-F238E27FC236}">
                <a16:creationId xmlns:a16="http://schemas.microsoft.com/office/drawing/2014/main" id="{A553D4DC-2B9E-4C90-9904-161D09FAD618}"/>
              </a:ext>
            </a:extLst>
          </p:cNvPr>
          <p:cNvSpPr txBox="1"/>
          <p:nvPr/>
        </p:nvSpPr>
        <p:spPr>
          <a:xfrm>
            <a:off x="6096000" y="4386425"/>
            <a:ext cx="3829050" cy="923330"/>
          </a:xfrm>
          <a:prstGeom prst="rect">
            <a:avLst/>
          </a:prstGeom>
          <a:solidFill>
            <a:srgbClr val="FFD5FA"/>
          </a:solidFill>
        </p:spPr>
        <p:txBody>
          <a:bodyPr wrap="square" rtlCol="0">
            <a:spAutoFit/>
          </a:bodyPr>
          <a:lstStyle/>
          <a:p>
            <a:r>
              <a:rPr lang="es-ES" dirty="0">
                <a:solidFill>
                  <a:srgbClr val="7030A0"/>
                </a:solidFill>
              </a:rPr>
              <a:t>Creo un nuevo proyecto de </a:t>
            </a:r>
            <a:r>
              <a:rPr lang="es-ES" dirty="0" err="1">
                <a:solidFill>
                  <a:srgbClr val="7030A0"/>
                </a:solidFill>
              </a:rPr>
              <a:t>Tests</a:t>
            </a:r>
            <a:r>
              <a:rPr lang="es-ES" dirty="0">
                <a:solidFill>
                  <a:srgbClr val="7030A0"/>
                </a:solidFill>
              </a:rPr>
              <a:t> dentro de mi solución y le añado las dependencias que se ven en la imagen.</a:t>
            </a:r>
          </a:p>
        </p:txBody>
      </p:sp>
    </p:spTree>
    <p:extLst>
      <p:ext uri="{BB962C8B-B14F-4D97-AF65-F5344CB8AC3E}">
        <p14:creationId xmlns:p14="http://schemas.microsoft.com/office/powerpoint/2010/main" val="2705658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DEA5E16-979C-4FEF-9FC5-35998AE85469}"/>
              </a:ext>
            </a:extLst>
          </p:cNvPr>
          <p:cNvSpPr txBox="1"/>
          <p:nvPr/>
        </p:nvSpPr>
        <p:spPr>
          <a:xfrm>
            <a:off x="997527" y="193115"/>
            <a:ext cx="2032000" cy="369332"/>
          </a:xfrm>
          <a:prstGeom prst="rect">
            <a:avLst/>
          </a:prstGeom>
          <a:solidFill>
            <a:srgbClr val="FFD5FA"/>
          </a:solidFill>
        </p:spPr>
        <p:txBody>
          <a:bodyPr wrap="square" rtlCol="0">
            <a:spAutoFit/>
          </a:bodyPr>
          <a:lstStyle/>
          <a:p>
            <a:r>
              <a:rPr lang="es-ES" dirty="0">
                <a:solidFill>
                  <a:srgbClr val="7030A0"/>
                </a:solidFill>
              </a:rPr>
              <a:t>Este es el código.</a:t>
            </a:r>
          </a:p>
        </p:txBody>
      </p:sp>
      <p:pic>
        <p:nvPicPr>
          <p:cNvPr id="3" name="Imagen 2">
            <a:extLst>
              <a:ext uri="{FF2B5EF4-FFF2-40B4-BE49-F238E27FC236}">
                <a16:creationId xmlns:a16="http://schemas.microsoft.com/office/drawing/2014/main" id="{E0F54824-FE75-439B-8323-87887379704A}"/>
              </a:ext>
            </a:extLst>
          </p:cNvPr>
          <p:cNvPicPr>
            <a:picLocks noChangeAspect="1"/>
          </p:cNvPicPr>
          <p:nvPr/>
        </p:nvPicPr>
        <p:blipFill>
          <a:blip r:embed="rId2"/>
          <a:stretch>
            <a:fillRect/>
          </a:stretch>
        </p:blipFill>
        <p:spPr>
          <a:xfrm>
            <a:off x="330489" y="941964"/>
            <a:ext cx="7448550" cy="5343525"/>
          </a:xfrm>
          <a:prstGeom prst="rect">
            <a:avLst/>
          </a:prstGeom>
        </p:spPr>
      </p:pic>
      <p:sp>
        <p:nvSpPr>
          <p:cNvPr id="4" name="CuadroTexto 3">
            <a:extLst>
              <a:ext uri="{FF2B5EF4-FFF2-40B4-BE49-F238E27FC236}">
                <a16:creationId xmlns:a16="http://schemas.microsoft.com/office/drawing/2014/main" id="{F633CD94-74CB-4DF2-9195-261F3A62C043}"/>
              </a:ext>
            </a:extLst>
          </p:cNvPr>
          <p:cNvSpPr txBox="1"/>
          <p:nvPr/>
        </p:nvSpPr>
        <p:spPr>
          <a:xfrm>
            <a:off x="7878618" y="3429000"/>
            <a:ext cx="3829050" cy="646331"/>
          </a:xfrm>
          <a:prstGeom prst="rect">
            <a:avLst/>
          </a:prstGeom>
          <a:solidFill>
            <a:srgbClr val="FFD5FA"/>
          </a:solidFill>
        </p:spPr>
        <p:txBody>
          <a:bodyPr wrap="square" rtlCol="0">
            <a:spAutoFit/>
          </a:bodyPr>
          <a:lstStyle/>
          <a:p>
            <a:r>
              <a:rPr lang="es-ES" dirty="0">
                <a:solidFill>
                  <a:srgbClr val="7030A0"/>
                </a:solidFill>
              </a:rPr>
              <a:t>He usado </a:t>
            </a:r>
            <a:r>
              <a:rPr lang="es-ES" dirty="0" err="1">
                <a:solidFill>
                  <a:srgbClr val="7030A0"/>
                </a:solidFill>
              </a:rPr>
              <a:t>Nunit</a:t>
            </a:r>
            <a:r>
              <a:rPr lang="es-ES" dirty="0">
                <a:solidFill>
                  <a:srgbClr val="7030A0"/>
                </a:solidFill>
              </a:rPr>
              <a:t> porque me parecía sencilla.</a:t>
            </a:r>
          </a:p>
        </p:txBody>
      </p:sp>
      <p:pic>
        <p:nvPicPr>
          <p:cNvPr id="5" name="Imagen 4">
            <a:extLst>
              <a:ext uri="{FF2B5EF4-FFF2-40B4-BE49-F238E27FC236}">
                <a16:creationId xmlns:a16="http://schemas.microsoft.com/office/drawing/2014/main" id="{74896FB1-8B2B-4BA0-AFBF-A58F5480CCAC}"/>
              </a:ext>
            </a:extLst>
          </p:cNvPr>
          <p:cNvPicPr>
            <a:picLocks noChangeAspect="1"/>
          </p:cNvPicPr>
          <p:nvPr/>
        </p:nvPicPr>
        <p:blipFill>
          <a:blip r:embed="rId3"/>
          <a:stretch>
            <a:fillRect/>
          </a:stretch>
        </p:blipFill>
        <p:spPr>
          <a:xfrm>
            <a:off x="4238625" y="377781"/>
            <a:ext cx="7953375" cy="2562225"/>
          </a:xfrm>
          <a:prstGeom prst="rect">
            <a:avLst/>
          </a:prstGeom>
        </p:spPr>
      </p:pic>
    </p:spTree>
    <p:extLst>
      <p:ext uri="{BB962C8B-B14F-4D97-AF65-F5344CB8AC3E}">
        <p14:creationId xmlns:p14="http://schemas.microsoft.com/office/powerpoint/2010/main" val="3362744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A147109-FD80-47E8-A52E-D5717509CB6F}"/>
              </a:ext>
            </a:extLst>
          </p:cNvPr>
          <p:cNvPicPr>
            <a:picLocks noChangeAspect="1"/>
          </p:cNvPicPr>
          <p:nvPr/>
        </p:nvPicPr>
        <p:blipFill>
          <a:blip r:embed="rId2"/>
          <a:stretch>
            <a:fillRect/>
          </a:stretch>
        </p:blipFill>
        <p:spPr>
          <a:xfrm>
            <a:off x="917430" y="609166"/>
            <a:ext cx="8639175" cy="4143375"/>
          </a:xfrm>
          <a:prstGeom prst="rect">
            <a:avLst/>
          </a:prstGeom>
        </p:spPr>
      </p:pic>
      <p:sp>
        <p:nvSpPr>
          <p:cNvPr id="3" name="CuadroTexto 2">
            <a:extLst>
              <a:ext uri="{FF2B5EF4-FFF2-40B4-BE49-F238E27FC236}">
                <a16:creationId xmlns:a16="http://schemas.microsoft.com/office/drawing/2014/main" id="{BC333329-8AA6-46F4-9667-54D29183F63A}"/>
              </a:ext>
            </a:extLst>
          </p:cNvPr>
          <p:cNvSpPr txBox="1"/>
          <p:nvPr/>
        </p:nvSpPr>
        <p:spPr>
          <a:xfrm>
            <a:off x="3343564" y="5026890"/>
            <a:ext cx="7200322" cy="1477328"/>
          </a:xfrm>
          <a:prstGeom prst="rect">
            <a:avLst/>
          </a:prstGeom>
          <a:solidFill>
            <a:srgbClr val="FFD5FA"/>
          </a:solidFill>
        </p:spPr>
        <p:txBody>
          <a:bodyPr wrap="square" rtlCol="0">
            <a:spAutoFit/>
          </a:bodyPr>
          <a:lstStyle/>
          <a:p>
            <a:r>
              <a:rPr lang="es-ES" dirty="0">
                <a:solidFill>
                  <a:srgbClr val="7030A0"/>
                </a:solidFill>
              </a:rPr>
              <a:t>Cómo sólo quería testear los managers que es dónde tengo la lógica de negocio he moqueado con </a:t>
            </a:r>
            <a:r>
              <a:rPr lang="es-ES" dirty="0" err="1">
                <a:solidFill>
                  <a:srgbClr val="7030A0"/>
                </a:solidFill>
              </a:rPr>
              <a:t>Moq</a:t>
            </a:r>
            <a:r>
              <a:rPr lang="es-ES" dirty="0">
                <a:solidFill>
                  <a:srgbClr val="7030A0"/>
                </a:solidFill>
              </a:rPr>
              <a:t> los </a:t>
            </a:r>
            <a:r>
              <a:rPr lang="es-ES" dirty="0" err="1">
                <a:solidFill>
                  <a:srgbClr val="7030A0"/>
                </a:solidFill>
              </a:rPr>
              <a:t>repositories</a:t>
            </a:r>
            <a:r>
              <a:rPr lang="es-ES" dirty="0">
                <a:solidFill>
                  <a:srgbClr val="7030A0"/>
                </a:solidFill>
              </a:rPr>
              <a:t> y he tenido que realizar cambios en los managers tanto para poder insertarles el </a:t>
            </a:r>
            <a:r>
              <a:rPr lang="es-ES" dirty="0" err="1">
                <a:solidFill>
                  <a:srgbClr val="7030A0"/>
                </a:solidFill>
              </a:rPr>
              <a:t>Repository</a:t>
            </a:r>
            <a:r>
              <a:rPr lang="es-ES" dirty="0">
                <a:solidFill>
                  <a:srgbClr val="7030A0"/>
                </a:solidFill>
              </a:rPr>
              <a:t> como porque los </a:t>
            </a:r>
            <a:r>
              <a:rPr lang="es-ES" dirty="0" err="1">
                <a:solidFill>
                  <a:srgbClr val="7030A0"/>
                </a:solidFill>
              </a:rPr>
              <a:t>tests</a:t>
            </a:r>
            <a:r>
              <a:rPr lang="es-ES" dirty="0">
                <a:solidFill>
                  <a:srgbClr val="7030A0"/>
                </a:solidFill>
              </a:rPr>
              <a:t> me fallaron y me </a:t>
            </a:r>
            <a:r>
              <a:rPr lang="es-ES" dirty="0" err="1">
                <a:solidFill>
                  <a:srgbClr val="7030A0"/>
                </a:solidFill>
              </a:rPr>
              <a:t>dí</a:t>
            </a:r>
            <a:r>
              <a:rPr lang="es-ES" dirty="0">
                <a:solidFill>
                  <a:srgbClr val="7030A0"/>
                </a:solidFill>
              </a:rPr>
              <a:t> cuenta de que tenía un error. Por eso los </a:t>
            </a:r>
            <a:r>
              <a:rPr lang="es-ES" dirty="0" err="1">
                <a:solidFill>
                  <a:srgbClr val="7030A0"/>
                </a:solidFill>
              </a:rPr>
              <a:t>tests</a:t>
            </a:r>
            <a:r>
              <a:rPr lang="es-ES" dirty="0">
                <a:solidFill>
                  <a:srgbClr val="7030A0"/>
                </a:solidFill>
              </a:rPr>
              <a:t> son geniales!!</a:t>
            </a:r>
          </a:p>
        </p:txBody>
      </p:sp>
    </p:spTree>
    <p:extLst>
      <p:ext uri="{BB962C8B-B14F-4D97-AF65-F5344CB8AC3E}">
        <p14:creationId xmlns:p14="http://schemas.microsoft.com/office/powerpoint/2010/main" val="3212025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DFC7736-372A-45DB-BD47-2505B25765C1}"/>
              </a:ext>
            </a:extLst>
          </p:cNvPr>
          <p:cNvPicPr>
            <a:picLocks noChangeAspect="1"/>
          </p:cNvPicPr>
          <p:nvPr/>
        </p:nvPicPr>
        <p:blipFill>
          <a:blip r:embed="rId2"/>
          <a:stretch>
            <a:fillRect/>
          </a:stretch>
        </p:blipFill>
        <p:spPr>
          <a:xfrm>
            <a:off x="1757362" y="895350"/>
            <a:ext cx="8677275" cy="5067300"/>
          </a:xfrm>
          <a:prstGeom prst="rect">
            <a:avLst/>
          </a:prstGeom>
        </p:spPr>
      </p:pic>
      <p:sp>
        <p:nvSpPr>
          <p:cNvPr id="4" name="CuadroTexto 3">
            <a:extLst>
              <a:ext uri="{FF2B5EF4-FFF2-40B4-BE49-F238E27FC236}">
                <a16:creationId xmlns:a16="http://schemas.microsoft.com/office/drawing/2014/main" id="{3FAEA4D7-2D26-4901-999E-5EEE8B318ACD}"/>
              </a:ext>
            </a:extLst>
          </p:cNvPr>
          <p:cNvSpPr txBox="1"/>
          <p:nvPr/>
        </p:nvSpPr>
        <p:spPr>
          <a:xfrm>
            <a:off x="2244436" y="344053"/>
            <a:ext cx="1597891" cy="369332"/>
          </a:xfrm>
          <a:prstGeom prst="rect">
            <a:avLst/>
          </a:prstGeom>
          <a:solidFill>
            <a:srgbClr val="FFD5FA"/>
          </a:solidFill>
        </p:spPr>
        <p:txBody>
          <a:bodyPr wrap="square" rtlCol="0">
            <a:spAutoFit/>
          </a:bodyPr>
          <a:lstStyle/>
          <a:p>
            <a:r>
              <a:rPr lang="es-ES" dirty="0">
                <a:solidFill>
                  <a:srgbClr val="7030A0"/>
                </a:solidFill>
              </a:rPr>
              <a:t>El otro test</a:t>
            </a:r>
          </a:p>
        </p:txBody>
      </p:sp>
    </p:spTree>
    <p:extLst>
      <p:ext uri="{BB962C8B-B14F-4D97-AF65-F5344CB8AC3E}">
        <p14:creationId xmlns:p14="http://schemas.microsoft.com/office/powerpoint/2010/main" val="2341907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E15498A-726E-43CA-ACBE-565ABC6F0A35}"/>
              </a:ext>
            </a:extLst>
          </p:cNvPr>
          <p:cNvPicPr>
            <a:picLocks noChangeAspect="1"/>
          </p:cNvPicPr>
          <p:nvPr/>
        </p:nvPicPr>
        <p:blipFill>
          <a:blip r:embed="rId2"/>
          <a:stretch>
            <a:fillRect/>
          </a:stretch>
        </p:blipFill>
        <p:spPr>
          <a:xfrm>
            <a:off x="1762125" y="1114425"/>
            <a:ext cx="8667750" cy="4629150"/>
          </a:xfrm>
          <a:prstGeom prst="rect">
            <a:avLst/>
          </a:prstGeom>
        </p:spPr>
      </p:pic>
    </p:spTree>
    <p:extLst>
      <p:ext uri="{BB962C8B-B14F-4D97-AF65-F5344CB8AC3E}">
        <p14:creationId xmlns:p14="http://schemas.microsoft.com/office/powerpoint/2010/main" val="3620274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0CCBF72-6386-4531-885B-E0C45BB73C7F}"/>
              </a:ext>
            </a:extLst>
          </p:cNvPr>
          <p:cNvPicPr>
            <a:picLocks noChangeAspect="1"/>
          </p:cNvPicPr>
          <p:nvPr/>
        </p:nvPicPr>
        <p:blipFill>
          <a:blip r:embed="rId2"/>
          <a:stretch>
            <a:fillRect/>
          </a:stretch>
        </p:blipFill>
        <p:spPr>
          <a:xfrm>
            <a:off x="414771" y="511608"/>
            <a:ext cx="5543550" cy="3438525"/>
          </a:xfrm>
          <a:prstGeom prst="rect">
            <a:avLst/>
          </a:prstGeom>
        </p:spPr>
      </p:pic>
      <p:pic>
        <p:nvPicPr>
          <p:cNvPr id="3" name="Imagen 2">
            <a:extLst>
              <a:ext uri="{FF2B5EF4-FFF2-40B4-BE49-F238E27FC236}">
                <a16:creationId xmlns:a16="http://schemas.microsoft.com/office/drawing/2014/main" id="{F040E279-5148-4C2D-A0B1-43F88562A07A}"/>
              </a:ext>
            </a:extLst>
          </p:cNvPr>
          <p:cNvPicPr>
            <a:picLocks noChangeAspect="1"/>
          </p:cNvPicPr>
          <p:nvPr/>
        </p:nvPicPr>
        <p:blipFill>
          <a:blip r:embed="rId3"/>
          <a:stretch>
            <a:fillRect/>
          </a:stretch>
        </p:blipFill>
        <p:spPr>
          <a:xfrm>
            <a:off x="6096000" y="511608"/>
            <a:ext cx="5410200" cy="5791200"/>
          </a:xfrm>
          <a:prstGeom prst="rect">
            <a:avLst/>
          </a:prstGeom>
        </p:spPr>
      </p:pic>
    </p:spTree>
    <p:extLst>
      <p:ext uri="{BB962C8B-B14F-4D97-AF65-F5344CB8AC3E}">
        <p14:creationId xmlns:p14="http://schemas.microsoft.com/office/powerpoint/2010/main" val="119606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1BB4C7-799F-4EA6-827A-31640941973F}"/>
              </a:ext>
            </a:extLst>
          </p:cNvPr>
          <p:cNvPicPr>
            <a:picLocks noChangeAspect="1"/>
          </p:cNvPicPr>
          <p:nvPr/>
        </p:nvPicPr>
        <p:blipFill rotWithShape="1">
          <a:blip r:embed="rId2"/>
          <a:srcRect l="19342" t="6035" r="19237" b="10176"/>
          <a:stretch/>
        </p:blipFill>
        <p:spPr>
          <a:xfrm>
            <a:off x="202129" y="134754"/>
            <a:ext cx="5370898" cy="4121371"/>
          </a:xfrm>
          <a:prstGeom prst="rect">
            <a:avLst/>
          </a:prstGeom>
        </p:spPr>
      </p:pic>
      <p:pic>
        <p:nvPicPr>
          <p:cNvPr id="3" name="Imagen 2">
            <a:extLst>
              <a:ext uri="{FF2B5EF4-FFF2-40B4-BE49-F238E27FC236}">
                <a16:creationId xmlns:a16="http://schemas.microsoft.com/office/drawing/2014/main" id="{8FB88475-E560-4653-8A93-9CCEA25960BA}"/>
              </a:ext>
            </a:extLst>
          </p:cNvPr>
          <p:cNvPicPr>
            <a:picLocks noChangeAspect="1"/>
          </p:cNvPicPr>
          <p:nvPr/>
        </p:nvPicPr>
        <p:blipFill rotWithShape="1">
          <a:blip r:embed="rId3"/>
          <a:srcRect l="19106" t="6596" r="19000" b="11720"/>
          <a:stretch/>
        </p:blipFill>
        <p:spPr>
          <a:xfrm>
            <a:off x="5872074" y="2184935"/>
            <a:ext cx="5774493" cy="4286678"/>
          </a:xfrm>
          <a:prstGeom prst="rect">
            <a:avLst/>
          </a:prstGeom>
        </p:spPr>
      </p:pic>
    </p:spTree>
    <p:extLst>
      <p:ext uri="{BB962C8B-B14F-4D97-AF65-F5344CB8AC3E}">
        <p14:creationId xmlns:p14="http://schemas.microsoft.com/office/powerpoint/2010/main" val="123858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5CB59FA-403A-4E5D-A273-2E2FD0BE3422}"/>
              </a:ext>
            </a:extLst>
          </p:cNvPr>
          <p:cNvPicPr>
            <a:picLocks noChangeAspect="1"/>
          </p:cNvPicPr>
          <p:nvPr/>
        </p:nvPicPr>
        <p:blipFill>
          <a:blip r:embed="rId2"/>
          <a:stretch>
            <a:fillRect/>
          </a:stretch>
        </p:blipFill>
        <p:spPr>
          <a:xfrm>
            <a:off x="1781175" y="1004887"/>
            <a:ext cx="8629650" cy="4848225"/>
          </a:xfrm>
          <a:prstGeom prst="rect">
            <a:avLst/>
          </a:prstGeom>
        </p:spPr>
      </p:pic>
    </p:spTree>
    <p:extLst>
      <p:ext uri="{BB962C8B-B14F-4D97-AF65-F5344CB8AC3E}">
        <p14:creationId xmlns:p14="http://schemas.microsoft.com/office/powerpoint/2010/main" val="4269240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35F4AFC-463E-470D-A89D-6EDE7C02973F}"/>
              </a:ext>
            </a:extLst>
          </p:cNvPr>
          <p:cNvPicPr>
            <a:picLocks noChangeAspect="1"/>
          </p:cNvPicPr>
          <p:nvPr/>
        </p:nvPicPr>
        <p:blipFill>
          <a:blip r:embed="rId2"/>
          <a:stretch>
            <a:fillRect/>
          </a:stretch>
        </p:blipFill>
        <p:spPr>
          <a:xfrm>
            <a:off x="738764" y="136525"/>
            <a:ext cx="10067925" cy="3943350"/>
          </a:xfrm>
          <a:prstGeom prst="rect">
            <a:avLst/>
          </a:prstGeom>
        </p:spPr>
      </p:pic>
      <p:sp>
        <p:nvSpPr>
          <p:cNvPr id="2" name="CuadroTexto 1">
            <a:extLst>
              <a:ext uri="{FF2B5EF4-FFF2-40B4-BE49-F238E27FC236}">
                <a16:creationId xmlns:a16="http://schemas.microsoft.com/office/drawing/2014/main" id="{354A1A20-7CBA-44D1-A6D8-6F79CB0926EC}"/>
              </a:ext>
            </a:extLst>
          </p:cNvPr>
          <p:cNvSpPr txBox="1"/>
          <p:nvPr/>
        </p:nvSpPr>
        <p:spPr>
          <a:xfrm>
            <a:off x="3906982" y="136525"/>
            <a:ext cx="7200322" cy="369332"/>
          </a:xfrm>
          <a:prstGeom prst="rect">
            <a:avLst/>
          </a:prstGeom>
          <a:solidFill>
            <a:srgbClr val="FFD5FA"/>
          </a:solidFill>
        </p:spPr>
        <p:txBody>
          <a:bodyPr wrap="square" rtlCol="0">
            <a:spAutoFit/>
          </a:bodyPr>
          <a:lstStyle/>
          <a:p>
            <a:r>
              <a:rPr lang="es-ES" dirty="0">
                <a:solidFill>
                  <a:srgbClr val="7030A0"/>
                </a:solidFill>
              </a:rPr>
              <a:t>En los managers he cambiado el constructor:</a:t>
            </a:r>
          </a:p>
        </p:txBody>
      </p:sp>
      <p:pic>
        <p:nvPicPr>
          <p:cNvPr id="4" name="Imagen 3">
            <a:extLst>
              <a:ext uri="{FF2B5EF4-FFF2-40B4-BE49-F238E27FC236}">
                <a16:creationId xmlns:a16="http://schemas.microsoft.com/office/drawing/2014/main" id="{A9719A49-31B9-4B29-9915-7728F7425E43}"/>
              </a:ext>
            </a:extLst>
          </p:cNvPr>
          <p:cNvPicPr>
            <a:picLocks noChangeAspect="1"/>
          </p:cNvPicPr>
          <p:nvPr/>
        </p:nvPicPr>
        <p:blipFill>
          <a:blip r:embed="rId3"/>
          <a:stretch>
            <a:fillRect/>
          </a:stretch>
        </p:blipFill>
        <p:spPr>
          <a:xfrm>
            <a:off x="625619" y="4285239"/>
            <a:ext cx="6562725" cy="2314575"/>
          </a:xfrm>
          <a:prstGeom prst="rect">
            <a:avLst/>
          </a:prstGeom>
        </p:spPr>
      </p:pic>
      <p:sp>
        <p:nvSpPr>
          <p:cNvPr id="5" name="CuadroTexto 4">
            <a:extLst>
              <a:ext uri="{FF2B5EF4-FFF2-40B4-BE49-F238E27FC236}">
                <a16:creationId xmlns:a16="http://schemas.microsoft.com/office/drawing/2014/main" id="{6B259A26-7196-4DB8-BB0A-58138B5DEF68}"/>
              </a:ext>
            </a:extLst>
          </p:cNvPr>
          <p:cNvSpPr txBox="1"/>
          <p:nvPr/>
        </p:nvSpPr>
        <p:spPr>
          <a:xfrm>
            <a:off x="7070437" y="4509322"/>
            <a:ext cx="4142509" cy="1200329"/>
          </a:xfrm>
          <a:prstGeom prst="rect">
            <a:avLst/>
          </a:prstGeom>
          <a:solidFill>
            <a:srgbClr val="FFD5FA"/>
          </a:solidFill>
        </p:spPr>
        <p:txBody>
          <a:bodyPr wrap="square" rtlCol="0">
            <a:spAutoFit/>
          </a:bodyPr>
          <a:lstStyle/>
          <a:p>
            <a:r>
              <a:rPr lang="es-ES" dirty="0">
                <a:solidFill>
                  <a:srgbClr val="7030A0"/>
                </a:solidFill>
              </a:rPr>
              <a:t>Y tras fallar los </a:t>
            </a:r>
            <a:r>
              <a:rPr lang="es-ES" dirty="0" err="1">
                <a:solidFill>
                  <a:srgbClr val="7030A0"/>
                </a:solidFill>
              </a:rPr>
              <a:t>tests</a:t>
            </a:r>
            <a:r>
              <a:rPr lang="es-ES" dirty="0">
                <a:solidFill>
                  <a:srgbClr val="7030A0"/>
                </a:solidFill>
              </a:rPr>
              <a:t>, en este trozo de código comprobar que la patología no sea </a:t>
            </a:r>
            <a:r>
              <a:rPr lang="es-ES" dirty="0" err="1">
                <a:solidFill>
                  <a:srgbClr val="7030A0"/>
                </a:solidFill>
              </a:rPr>
              <a:t>null</a:t>
            </a:r>
            <a:r>
              <a:rPr lang="es-ES" dirty="0">
                <a:solidFill>
                  <a:srgbClr val="7030A0"/>
                </a:solidFill>
              </a:rPr>
              <a:t> antes de usarla </a:t>
            </a:r>
            <a:r>
              <a:rPr lang="es-ES" dirty="0">
                <a:solidFill>
                  <a:srgbClr val="7030A0"/>
                </a:solidFill>
                <a:sym typeface="Wingdings" panose="05000000000000000000" pitchFamily="2" charset="2"/>
              </a:rPr>
              <a:t> Muy mal por mi parte </a:t>
            </a:r>
            <a:endParaRPr lang="es-ES" dirty="0">
              <a:solidFill>
                <a:srgbClr val="7030A0"/>
              </a:solidFill>
            </a:endParaRPr>
          </a:p>
        </p:txBody>
      </p:sp>
    </p:spTree>
    <p:extLst>
      <p:ext uri="{BB962C8B-B14F-4D97-AF65-F5344CB8AC3E}">
        <p14:creationId xmlns:p14="http://schemas.microsoft.com/office/powerpoint/2010/main" val="3249541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E7A8CAF-4915-464D-98DE-301C37EA000E}"/>
              </a:ext>
            </a:extLst>
          </p:cNvPr>
          <p:cNvPicPr>
            <a:picLocks noChangeAspect="1"/>
          </p:cNvPicPr>
          <p:nvPr/>
        </p:nvPicPr>
        <p:blipFill>
          <a:blip r:embed="rId2"/>
          <a:stretch>
            <a:fillRect/>
          </a:stretch>
        </p:blipFill>
        <p:spPr>
          <a:xfrm>
            <a:off x="568468" y="209550"/>
            <a:ext cx="7286625" cy="2781300"/>
          </a:xfrm>
          <a:prstGeom prst="rect">
            <a:avLst/>
          </a:prstGeom>
        </p:spPr>
      </p:pic>
      <p:sp>
        <p:nvSpPr>
          <p:cNvPr id="3" name="CuadroTexto 2">
            <a:extLst>
              <a:ext uri="{FF2B5EF4-FFF2-40B4-BE49-F238E27FC236}">
                <a16:creationId xmlns:a16="http://schemas.microsoft.com/office/drawing/2014/main" id="{3C545813-EC22-4473-8706-56B6B00E530C}"/>
              </a:ext>
            </a:extLst>
          </p:cNvPr>
          <p:cNvSpPr txBox="1"/>
          <p:nvPr/>
        </p:nvSpPr>
        <p:spPr>
          <a:xfrm>
            <a:off x="6382326" y="598343"/>
            <a:ext cx="4826577" cy="369332"/>
          </a:xfrm>
          <a:prstGeom prst="rect">
            <a:avLst/>
          </a:prstGeom>
          <a:solidFill>
            <a:srgbClr val="FFD5FA"/>
          </a:solidFill>
        </p:spPr>
        <p:txBody>
          <a:bodyPr wrap="square" rtlCol="0">
            <a:spAutoFit/>
          </a:bodyPr>
          <a:lstStyle/>
          <a:p>
            <a:r>
              <a:rPr lang="es-ES" dirty="0">
                <a:solidFill>
                  <a:srgbClr val="7030A0"/>
                </a:solidFill>
              </a:rPr>
              <a:t>En los managers he cambiado el constructor:</a:t>
            </a:r>
          </a:p>
        </p:txBody>
      </p:sp>
      <p:pic>
        <p:nvPicPr>
          <p:cNvPr id="4" name="Imagen 3">
            <a:extLst>
              <a:ext uri="{FF2B5EF4-FFF2-40B4-BE49-F238E27FC236}">
                <a16:creationId xmlns:a16="http://schemas.microsoft.com/office/drawing/2014/main" id="{C9EDA2D3-8E4C-4E95-BE17-E88578148AAF}"/>
              </a:ext>
            </a:extLst>
          </p:cNvPr>
          <p:cNvPicPr>
            <a:picLocks noChangeAspect="1"/>
          </p:cNvPicPr>
          <p:nvPr/>
        </p:nvPicPr>
        <p:blipFill>
          <a:blip r:embed="rId3"/>
          <a:stretch>
            <a:fillRect/>
          </a:stretch>
        </p:blipFill>
        <p:spPr>
          <a:xfrm>
            <a:off x="923059" y="3636818"/>
            <a:ext cx="4305300" cy="2133600"/>
          </a:xfrm>
          <a:prstGeom prst="rect">
            <a:avLst/>
          </a:prstGeom>
        </p:spPr>
      </p:pic>
      <p:sp>
        <p:nvSpPr>
          <p:cNvPr id="5" name="CuadroTexto 4">
            <a:extLst>
              <a:ext uri="{FF2B5EF4-FFF2-40B4-BE49-F238E27FC236}">
                <a16:creationId xmlns:a16="http://schemas.microsoft.com/office/drawing/2014/main" id="{1AD89285-D7D7-4817-A06E-1C3A6B02A292}"/>
              </a:ext>
            </a:extLst>
          </p:cNvPr>
          <p:cNvSpPr txBox="1"/>
          <p:nvPr/>
        </p:nvSpPr>
        <p:spPr>
          <a:xfrm>
            <a:off x="6839527" y="3973613"/>
            <a:ext cx="4142509" cy="1200329"/>
          </a:xfrm>
          <a:prstGeom prst="rect">
            <a:avLst/>
          </a:prstGeom>
          <a:solidFill>
            <a:srgbClr val="FFD5FA"/>
          </a:solidFill>
        </p:spPr>
        <p:txBody>
          <a:bodyPr wrap="square" rtlCol="0">
            <a:spAutoFit/>
          </a:bodyPr>
          <a:lstStyle/>
          <a:p>
            <a:r>
              <a:rPr lang="es-ES" dirty="0">
                <a:solidFill>
                  <a:srgbClr val="7030A0"/>
                </a:solidFill>
              </a:rPr>
              <a:t>Y tras fallar los </a:t>
            </a:r>
            <a:r>
              <a:rPr lang="es-ES" dirty="0" err="1">
                <a:solidFill>
                  <a:srgbClr val="7030A0"/>
                </a:solidFill>
              </a:rPr>
              <a:t>tests</a:t>
            </a:r>
            <a:r>
              <a:rPr lang="es-ES" dirty="0">
                <a:solidFill>
                  <a:srgbClr val="7030A0"/>
                </a:solidFill>
              </a:rPr>
              <a:t>, en este trozo de código comprobar que la patología no sea </a:t>
            </a:r>
            <a:r>
              <a:rPr lang="es-ES" dirty="0" err="1">
                <a:solidFill>
                  <a:srgbClr val="7030A0"/>
                </a:solidFill>
              </a:rPr>
              <a:t>null</a:t>
            </a:r>
            <a:r>
              <a:rPr lang="es-ES" dirty="0">
                <a:solidFill>
                  <a:srgbClr val="7030A0"/>
                </a:solidFill>
              </a:rPr>
              <a:t> antes de usarla </a:t>
            </a:r>
            <a:r>
              <a:rPr lang="es-ES" dirty="0">
                <a:solidFill>
                  <a:srgbClr val="7030A0"/>
                </a:solidFill>
                <a:sym typeface="Wingdings" panose="05000000000000000000" pitchFamily="2" charset="2"/>
              </a:rPr>
              <a:t> Muy mal por mi parte </a:t>
            </a:r>
            <a:endParaRPr lang="es-ES" dirty="0">
              <a:solidFill>
                <a:srgbClr val="7030A0"/>
              </a:solidFill>
            </a:endParaRPr>
          </a:p>
        </p:txBody>
      </p:sp>
    </p:spTree>
    <p:extLst>
      <p:ext uri="{BB962C8B-B14F-4D97-AF65-F5344CB8AC3E}">
        <p14:creationId xmlns:p14="http://schemas.microsoft.com/office/powerpoint/2010/main" val="3487754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CE03D59-9410-4EB6-AC2D-1328F123D4B5}"/>
              </a:ext>
            </a:extLst>
          </p:cNvPr>
          <p:cNvPicPr>
            <a:picLocks noChangeAspect="1"/>
          </p:cNvPicPr>
          <p:nvPr/>
        </p:nvPicPr>
        <p:blipFill rotWithShape="1">
          <a:blip r:embed="rId2"/>
          <a:srcRect l="19355" t="6480" r="19539" b="12679"/>
          <a:stretch/>
        </p:blipFill>
        <p:spPr>
          <a:xfrm>
            <a:off x="182880" y="115503"/>
            <a:ext cx="5755907" cy="4283466"/>
          </a:xfrm>
          <a:prstGeom prst="rect">
            <a:avLst/>
          </a:prstGeom>
        </p:spPr>
      </p:pic>
      <p:pic>
        <p:nvPicPr>
          <p:cNvPr id="4" name="Imagen 3">
            <a:extLst>
              <a:ext uri="{FF2B5EF4-FFF2-40B4-BE49-F238E27FC236}">
                <a16:creationId xmlns:a16="http://schemas.microsoft.com/office/drawing/2014/main" id="{D3F8BEA2-81A6-4F68-AD24-C75D276BAA9C}"/>
              </a:ext>
            </a:extLst>
          </p:cNvPr>
          <p:cNvPicPr>
            <a:picLocks noChangeAspect="1"/>
          </p:cNvPicPr>
          <p:nvPr/>
        </p:nvPicPr>
        <p:blipFill rotWithShape="1">
          <a:blip r:embed="rId3"/>
          <a:srcRect l="19263" t="6316" r="19079" b="11438"/>
          <a:stretch/>
        </p:blipFill>
        <p:spPr>
          <a:xfrm>
            <a:off x="5861785" y="2130028"/>
            <a:ext cx="6147335" cy="4612469"/>
          </a:xfrm>
          <a:prstGeom prst="rect">
            <a:avLst/>
          </a:prstGeom>
        </p:spPr>
      </p:pic>
    </p:spTree>
    <p:extLst>
      <p:ext uri="{BB962C8B-B14F-4D97-AF65-F5344CB8AC3E}">
        <p14:creationId xmlns:p14="http://schemas.microsoft.com/office/powerpoint/2010/main" val="1570668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2B4BE70-0F36-4C22-9923-18DA98C03C4B}"/>
              </a:ext>
            </a:extLst>
          </p:cNvPr>
          <p:cNvPicPr>
            <a:picLocks noChangeAspect="1"/>
          </p:cNvPicPr>
          <p:nvPr/>
        </p:nvPicPr>
        <p:blipFill rotWithShape="1">
          <a:blip r:embed="rId2"/>
          <a:srcRect l="19421" t="6035" r="19079" b="11018"/>
          <a:stretch/>
        </p:blipFill>
        <p:spPr>
          <a:xfrm>
            <a:off x="125129" y="86627"/>
            <a:ext cx="5874130" cy="4456497"/>
          </a:xfrm>
          <a:prstGeom prst="rect">
            <a:avLst/>
          </a:prstGeom>
        </p:spPr>
      </p:pic>
      <p:pic>
        <p:nvPicPr>
          <p:cNvPr id="3" name="Imagen 2">
            <a:extLst>
              <a:ext uri="{FF2B5EF4-FFF2-40B4-BE49-F238E27FC236}">
                <a16:creationId xmlns:a16="http://schemas.microsoft.com/office/drawing/2014/main" id="{71613C53-82FF-4EAA-B5CE-3E681B97722E}"/>
              </a:ext>
            </a:extLst>
          </p:cNvPr>
          <p:cNvPicPr>
            <a:picLocks noChangeAspect="1"/>
          </p:cNvPicPr>
          <p:nvPr/>
        </p:nvPicPr>
        <p:blipFill rotWithShape="1">
          <a:blip r:embed="rId3"/>
          <a:srcRect l="19276" t="5778" r="19224" b="12538"/>
          <a:stretch/>
        </p:blipFill>
        <p:spPr>
          <a:xfrm>
            <a:off x="6096000" y="2193005"/>
            <a:ext cx="5999257" cy="4482115"/>
          </a:xfrm>
          <a:prstGeom prst="rect">
            <a:avLst/>
          </a:prstGeom>
        </p:spPr>
      </p:pic>
    </p:spTree>
    <p:extLst>
      <p:ext uri="{BB962C8B-B14F-4D97-AF65-F5344CB8AC3E}">
        <p14:creationId xmlns:p14="http://schemas.microsoft.com/office/powerpoint/2010/main" val="2362856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682</TotalTime>
  <Words>1165</Words>
  <Application>Microsoft Office PowerPoint</Application>
  <PresentationFormat>Panorámica</PresentationFormat>
  <Paragraphs>105</Paragraphs>
  <Slides>72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72</vt:i4>
      </vt:variant>
    </vt:vector>
  </HeadingPairs>
  <TitlesOfParts>
    <vt:vector size="80" baseType="lpstr">
      <vt:lpstr>AR DESTINE</vt:lpstr>
      <vt:lpstr>Arial</vt:lpstr>
      <vt:lpstr>Calibri</vt:lpstr>
      <vt:lpstr>Consolas</vt:lpstr>
      <vt:lpstr>Trebuchet MS</vt:lpstr>
      <vt:lpstr>Tw Cen MT</vt:lpstr>
      <vt:lpstr>Wingdings</vt:lpstr>
      <vt:lpstr>Circuito</vt:lpstr>
      <vt:lpstr>Entiende tu análisis.  Pet Project verano 2018</vt:lpstr>
      <vt:lpstr>PRIMEROS PASOS: DEFINIR LA APLICACIÓN </vt:lpstr>
      <vt:lpstr>DECISIÓN DE LAS TECNOLOGÍAS A USAR</vt:lpstr>
      <vt:lpstr>Datos: diseño de tablas</vt:lpstr>
      <vt:lpstr>Creación de la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Creación de la web api</vt:lpstr>
      <vt:lpstr>Presentación de PowerPoint</vt:lpstr>
      <vt:lpstr>Presentación de PowerPoint</vt:lpstr>
      <vt:lpstr>Presentación de PowerPoint</vt:lpstr>
      <vt:lpstr>Presentación de PowerPoint</vt:lpstr>
      <vt:lpstr>CONEXIÓN CON LA BASE DE DATOS Y GENERACIÓN DEL CONTEXTO.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BUSINESS LOGIC.</vt:lpstr>
      <vt:lpstr>Presentación de PowerPoint</vt:lpstr>
      <vt:lpstr>Presentación de PowerPoint</vt:lpstr>
      <vt:lpstr>Presentación de PowerPoint</vt:lpstr>
      <vt:lpstr>Presentación de PowerPoint</vt:lpstr>
      <vt:lpstr>DTOS</vt:lpstr>
      <vt:lpstr>Presentación de PowerPoint</vt:lpstr>
      <vt:lpstr>Presentación de PowerPoint</vt:lpstr>
      <vt:lpstr>Presentación de PowerPoint</vt:lpstr>
      <vt:lpstr>mANAGERS</vt:lpstr>
      <vt:lpstr>Presentación de PowerPoint</vt:lpstr>
      <vt:lpstr>Presentación de PowerPoint</vt:lpstr>
      <vt:lpstr>Presentación de PowerPoint</vt:lpstr>
      <vt:lpstr>Presentación de PowerPoint</vt:lpstr>
      <vt:lpstr>Presentación de PowerPoint</vt:lpstr>
      <vt:lpstr>Presentación de PowerPoint</vt:lpstr>
      <vt:lpstr>Web api</vt:lpstr>
      <vt:lpstr>Presentación de PowerPoint</vt:lpstr>
      <vt:lpstr>Presentación de PowerPoint</vt:lpstr>
      <vt:lpstr>Presentación de PowerPoint</vt:lpstr>
      <vt:lpstr>Presentación de PowerPoint</vt:lpstr>
      <vt:lpstr>testing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Propósitos de año nuevo que se cumplen.</dc:title>
  <dc:creator>Azahara Fernandez Guizan</dc:creator>
  <cp:lastModifiedBy>Azahara Fernandez Guizan</cp:lastModifiedBy>
  <cp:revision>66</cp:revision>
  <dcterms:created xsi:type="dcterms:W3CDTF">2018-05-26T15:59:19Z</dcterms:created>
  <dcterms:modified xsi:type="dcterms:W3CDTF">2018-08-02T16:57:25Z</dcterms:modified>
</cp:coreProperties>
</file>